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509" r:id="rId2"/>
    <p:sldId id="512" r:id="rId3"/>
    <p:sldId id="505" r:id="rId4"/>
    <p:sldId id="506" r:id="rId5"/>
    <p:sldId id="551" r:id="rId6"/>
    <p:sldId id="553" r:id="rId7"/>
    <p:sldId id="554" r:id="rId8"/>
    <p:sldId id="517" r:id="rId9"/>
    <p:sldId id="556" r:id="rId10"/>
    <p:sldId id="558" r:id="rId11"/>
    <p:sldId id="563" r:id="rId12"/>
    <p:sldId id="566" r:id="rId13"/>
    <p:sldId id="560" r:id="rId14"/>
    <p:sldId id="528" r:id="rId15"/>
    <p:sldId id="562" r:id="rId16"/>
    <p:sldId id="522" r:id="rId17"/>
    <p:sldId id="543" r:id="rId18"/>
    <p:sldId id="567" r:id="rId19"/>
    <p:sldId id="51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2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7" autoAdjust="0"/>
    <p:restoredTop sz="93594" autoAdjust="0"/>
  </p:normalViewPr>
  <p:slideViewPr>
    <p:cSldViewPr snapToGrid="0">
      <p:cViewPr varScale="1">
        <p:scale>
          <a:sx n="108" d="100"/>
          <a:sy n="108" d="100"/>
        </p:scale>
        <p:origin x="60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2019/9/11</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Ninh, from Sislab, VN National University. The project I will present today is smart firefighter, </a:t>
            </a:r>
            <a:r>
              <a:rPr lang="en-US" sz="1200" b="0" i="0" kern="1200">
                <a:solidFill>
                  <a:schemeClr val="tx1"/>
                </a:solidFill>
                <a:effectLst/>
                <a:latin typeface="+mn-lt"/>
                <a:ea typeface="+mn-ea"/>
                <a:cs typeface="+mn-cs"/>
              </a:rPr>
              <a:t>a system which can detect location of the fire and </a:t>
            </a:r>
            <a:r>
              <a:rPr lang="en-US" sz="1200" b="0" i="0" kern="1200">
                <a:solidFill>
                  <a:schemeClr val="tx1"/>
                </a:solidFill>
                <a:effectLst/>
                <a:latin typeface="Times New Roman" pitchFamily="18" charset="0"/>
                <a:ea typeface="+mn-ea"/>
                <a:cs typeface="Times New Roman" pitchFamily="18" charset="0"/>
              </a:rPr>
              <a:t>s</a:t>
            </a:r>
            <a:r>
              <a:rPr lang="en-US" sz="1200">
                <a:latin typeface="Times New Roman" pitchFamily="18" charset="0"/>
                <a:cs typeface="Times New Roman" pitchFamily="18" charset="0"/>
              </a:rPr>
              <a:t>praying water flow to the fire correctly.</a:t>
            </a:r>
            <a:endParaRPr lang="en-US"/>
          </a:p>
        </p:txBody>
      </p:sp>
      <p:sp>
        <p:nvSpPr>
          <p:cNvPr id="4" name="Slide Number Placeholder 3"/>
          <p:cNvSpPr>
            <a:spLocks noGrp="1"/>
          </p:cNvSpPr>
          <p:nvPr>
            <p:ph type="sldNum" sz="quarter" idx="10"/>
          </p:nvPr>
        </p:nvSpPr>
        <p:spPr/>
        <p:txBody>
          <a:bodyPr/>
          <a:lstStyle/>
          <a:p>
            <a:fld id="{8019FE90-734B-413F-A3BC-12E5F31F0E1D}" type="slidenum">
              <a:rPr lang="zh-TW" altLang="en-US" smtClean="0"/>
              <a:t>2</a:t>
            </a:fld>
            <a:endParaRPr lang="zh-TW" altLang="en-US"/>
          </a:p>
        </p:txBody>
      </p:sp>
    </p:spTree>
    <p:extLst>
      <p:ext uri="{BB962C8B-B14F-4D97-AF65-F5344CB8AC3E}">
        <p14:creationId xmlns:p14="http://schemas.microsoft.com/office/powerpoint/2010/main" val="378864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presentation includes...</a:t>
            </a:r>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my...</a:t>
            </a: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4</a:t>
            </a:fld>
            <a:endParaRPr lang="zh-TW" altLang="en-US"/>
          </a:p>
        </p:txBody>
      </p:sp>
    </p:spTree>
    <p:extLst>
      <p:ext uri="{BB962C8B-B14F-4D97-AF65-F5344CB8AC3E}">
        <p14:creationId xmlns:p14="http://schemas.microsoft.com/office/powerpoint/2010/main" val="875096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the pictures, you can see a Christmas tree bursts into flames in less than 7 seconds, and turned into disaster with only 16 seconds, so...</a:t>
            </a: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5</a:t>
            </a:fld>
            <a:endParaRPr lang="zh-TW" altLang="en-US"/>
          </a:p>
        </p:txBody>
      </p:sp>
    </p:spTree>
    <p:extLst>
      <p:ext uri="{BB962C8B-B14F-4D97-AF65-F5344CB8AC3E}">
        <p14:creationId xmlns:p14="http://schemas.microsoft.com/office/powerpoint/2010/main" val="314794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Overview of popular firefighting methods, </a:t>
            </a:r>
            <a:r>
              <a:rPr lang="en-US" sz="1200" b="0" i="0" u="none" strike="noStrike" kern="1200">
                <a:solidFill>
                  <a:schemeClr val="tx1"/>
                </a:solidFill>
                <a:effectLst/>
                <a:latin typeface="+mn-lt"/>
                <a:ea typeface="+mn-ea"/>
                <a:cs typeface="+mn-cs"/>
              </a:rPr>
              <a:t>The most common method is to use a fire extinguisher, but heavy and don’t run when you sleep.</a:t>
            </a:r>
            <a:endParaRPr lang="en-US" altLang="zh-TW"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Times New Roman" pitchFamily="18" charset="0"/>
            </a:endParaRP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6</a:t>
            </a:fld>
            <a:endParaRPr lang="zh-TW" altLang="en-US"/>
          </a:p>
        </p:txBody>
      </p:sp>
    </p:spTree>
    <p:extLst>
      <p:ext uri="{BB962C8B-B14F-4D97-AF65-F5344CB8AC3E}">
        <p14:creationId xmlns:p14="http://schemas.microsoft.com/office/powerpoint/2010/main" val="240956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is our objective...</a:t>
            </a: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7</a:t>
            </a:fld>
            <a:endParaRPr lang="zh-TW" altLang="en-US"/>
          </a:p>
        </p:txBody>
      </p:sp>
    </p:spTree>
    <p:extLst>
      <p:ext uri="{BB962C8B-B14F-4D97-AF65-F5344CB8AC3E}">
        <p14:creationId xmlns:p14="http://schemas.microsoft.com/office/powerpoint/2010/main" val="187934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is...</a:t>
            </a: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8</a:t>
            </a:fld>
            <a:endParaRPr lang="zh-TW" altLang="en-US"/>
          </a:p>
        </p:txBody>
      </p:sp>
    </p:spTree>
    <p:extLst>
      <p:ext uri="{BB962C8B-B14F-4D97-AF65-F5344CB8AC3E}">
        <p14:creationId xmlns:p14="http://schemas.microsoft.com/office/powerpoint/2010/main" val="16365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1 meter, The candle shows 103c,...</a:t>
            </a:r>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16</a:t>
            </a:fld>
            <a:endParaRPr lang="zh-TW" altLang="en-US"/>
          </a:p>
        </p:txBody>
      </p:sp>
    </p:spTree>
    <p:extLst>
      <p:ext uri="{BB962C8B-B14F-4D97-AF65-F5344CB8AC3E}">
        <p14:creationId xmlns:p14="http://schemas.microsoft.com/office/powerpoint/2010/main" val="384707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future, We have plans setup </a:t>
            </a:r>
            <a:r>
              <a:rPr lang="en-US" sz="1200"/>
              <a:t>Multi-sensor nodes with wireless connections to </a:t>
            </a:r>
            <a:r>
              <a:rPr lang="en-US"/>
              <a:t>Extend protection area.</a:t>
            </a:r>
            <a:endParaRPr lang="en-US" sz="1200"/>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18</a:t>
            </a:fld>
            <a:endParaRPr lang="zh-TW" altLang="en-US"/>
          </a:p>
        </p:txBody>
      </p:sp>
    </p:spTree>
    <p:extLst>
      <p:ext uri="{BB962C8B-B14F-4D97-AF65-F5344CB8AC3E}">
        <p14:creationId xmlns:p14="http://schemas.microsoft.com/office/powerpoint/2010/main" val="2911384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1.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m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4"/>
          <a:stretch>
            <a:fillRect/>
          </a:stretch>
        </p:blipFill>
        <p:spPr bwMode="invGray">
          <a:xfrm>
            <a:off x="0" y="0"/>
            <a:ext cx="12192357" cy="1295438"/>
          </a:xfrm>
          <a:prstGeom prst="rect">
            <a:avLst/>
          </a:prstGeom>
        </p:spPr>
      </p:pic>
      <p:sp>
        <p:nvSpPr>
          <p:cNvPr id="2" name="Title 1"/>
          <p:cNvSpPr>
            <a:spLocks noGrp="1"/>
          </p:cNvSpPr>
          <p:nvPr>
            <p:ph type="title"/>
            <p:custDataLst>
              <p:tags r:id="rId2"/>
            </p:custDataLst>
          </p:nvPr>
        </p:nvSpPr>
        <p:spPr>
          <a:xfrm>
            <a:off x="609609" y="80011"/>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Tree>
    <p:extLst>
      <p:ext uri="{BB962C8B-B14F-4D97-AF65-F5344CB8AC3E}">
        <p14:creationId xmlns:p14="http://schemas.microsoft.com/office/powerpoint/2010/main" val="3900096607"/>
      </p:ext>
    </p:extLst>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 Id="rId30"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4"/>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5"/>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6"/>
            </p:custDataLst>
          </p:nvPr>
        </p:nvPicPr>
        <p:blipFill>
          <a:blip r:embed="rId33"/>
          <a:stretch>
            <a:fillRect/>
          </a:stretch>
        </p:blipFill>
        <p:spPr>
          <a:xfrm>
            <a:off x="11101153" y="6542971"/>
            <a:ext cx="881902" cy="217536"/>
          </a:xfrm>
          <a:prstGeom prst="rect">
            <a:avLst/>
          </a:prstGeom>
        </p:spPr>
      </p:pic>
      <p:sp>
        <p:nvSpPr>
          <p:cNvPr id="8" name="TextBox 7"/>
          <p:cNvSpPr txBox="1"/>
          <p:nvPr>
            <p:custDataLst>
              <p:tags r:id="rId27"/>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8"/>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77" r:id="rId7"/>
    <p:sldLayoutId id="2147483651" r:id="rId8"/>
    <p:sldLayoutId id="2147483663" r:id="rId9"/>
    <p:sldLayoutId id="2147483675" r:id="rId10"/>
    <p:sldLayoutId id="2147483655"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58" r:id="rId21"/>
    <p:sldLayoutId id="2147483659" r:id="rId22"/>
  </p:sldLayoutIdLst>
  <p:hf hdr="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0.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components</a:t>
            </a:r>
          </a:p>
        </p:txBody>
      </p:sp>
      <p:grpSp>
        <p:nvGrpSpPr>
          <p:cNvPr id="60" name="Group 59">
            <a:extLst>
              <a:ext uri="{FF2B5EF4-FFF2-40B4-BE49-F238E27FC236}">
                <a16:creationId xmlns:a16="http://schemas.microsoft.com/office/drawing/2014/main" id="{DD4EFC90-63BD-4C68-A878-90E82CBFEAE1}"/>
              </a:ext>
            </a:extLst>
          </p:cNvPr>
          <p:cNvGrpSpPr/>
          <p:nvPr/>
        </p:nvGrpSpPr>
        <p:grpSpPr>
          <a:xfrm>
            <a:off x="941811" y="1292468"/>
            <a:ext cx="10917996" cy="4107968"/>
            <a:chOff x="927947" y="2763300"/>
            <a:chExt cx="10917996" cy="4107968"/>
          </a:xfrm>
        </p:grpSpPr>
        <p:pic>
          <p:nvPicPr>
            <p:cNvPr id="61"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FBEC9A42-075D-432D-8229-EA67EC8CC24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5048442">
              <a:off x="7934063" y="2780173"/>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43D4DC9C-0E60-4158-B728-3868BBD26D72}"/>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3552981">
              <a:off x="7828769" y="4476662"/>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Káº¿t quáº£ hÃ¬nh áº£nh cho flame">
              <a:extLst>
                <a:ext uri="{FF2B5EF4-FFF2-40B4-BE49-F238E27FC236}">
                  <a16:creationId xmlns:a16="http://schemas.microsoft.com/office/drawing/2014/main" id="{59A61A0E-CD7E-4C32-B792-35EAA9E9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0142" y="3920917"/>
              <a:ext cx="1285801" cy="128580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64B97D9D-5D65-4E5C-ACFA-AA2879C65A75}"/>
                </a:ext>
              </a:extLst>
            </p:cNvPr>
            <p:cNvSpPr txBox="1"/>
            <p:nvPr/>
          </p:nvSpPr>
          <p:spPr>
            <a:xfrm>
              <a:off x="7261759" y="6224937"/>
              <a:ext cx="3249608" cy="646331"/>
            </a:xfrm>
            <a:prstGeom prst="rect">
              <a:avLst/>
            </a:prstGeom>
            <a:noFill/>
          </p:spPr>
          <p:txBody>
            <a:bodyPr wrap="none" rtlCol="0">
              <a:spAutoFit/>
            </a:bodyPr>
            <a:lstStyle/>
            <a:p>
              <a:r>
                <a:rPr lang="en-US"/>
                <a:t>2x thermal sensor 32x24 pixel</a:t>
              </a:r>
            </a:p>
            <a:p>
              <a:r>
                <a:rPr lang="en-US" sz="1800"/>
                <a:t>FOV: </a:t>
              </a:r>
              <a:r>
                <a:rPr lang="en-US"/>
                <a:t>55°x35°</a:t>
              </a:r>
              <a:endParaRPr lang="en-US" sz="1800" dirty="0"/>
            </a:p>
          </p:txBody>
        </p:sp>
        <p:pic>
          <p:nvPicPr>
            <p:cNvPr id="65"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4235010" y="3429000"/>
              <a:ext cx="2269633" cy="226963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Káº¿t quáº£ hÃ¬nh áº£nh cho 6 axis robot arm">
              <a:extLst>
                <a:ext uri="{FF2B5EF4-FFF2-40B4-BE49-F238E27FC236}">
                  <a16:creationId xmlns:a16="http://schemas.microsoft.com/office/drawing/2014/main" id="{25F89478-DE36-4CAD-B967-7E1BD670E3C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82906" y="2763300"/>
              <a:ext cx="1743420" cy="17064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Káº¿t quáº£ hÃ¬nh áº£nh cho pump">
              <a:extLst>
                <a:ext uri="{FF2B5EF4-FFF2-40B4-BE49-F238E27FC236}">
                  <a16:creationId xmlns:a16="http://schemas.microsoft.com/office/drawing/2014/main" id="{3B53AC75-E69B-4FDE-9FB4-FC686DEB6B8A}"/>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7947" y="5037773"/>
              <a:ext cx="1810954" cy="1321724"/>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E010051A-3161-4C2A-8B78-1FEE6EC5CE1F}"/>
                </a:ext>
              </a:extLst>
            </p:cNvPr>
            <p:cNvCxnSpPr>
              <a:cxnSpLocks/>
            </p:cNvCxnSpPr>
            <p:nvPr/>
          </p:nvCxnSpPr>
          <p:spPr>
            <a:xfrm flipV="1">
              <a:off x="6451224" y="3732673"/>
              <a:ext cx="1481128" cy="3415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DFD34FC-E2D6-476C-82CE-5CCA17555EB0}"/>
                </a:ext>
              </a:extLst>
            </p:cNvPr>
            <p:cNvCxnSpPr>
              <a:cxnSpLocks/>
            </p:cNvCxnSpPr>
            <p:nvPr/>
          </p:nvCxnSpPr>
          <p:spPr>
            <a:xfrm>
              <a:off x="6269128" y="5025682"/>
              <a:ext cx="1663224" cy="4034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0141CE0-2DE7-4284-B6D2-E6A78C553456}"/>
                </a:ext>
              </a:extLst>
            </p:cNvPr>
            <p:cNvCxnSpPr>
              <a:cxnSpLocks/>
            </p:cNvCxnSpPr>
            <p:nvPr/>
          </p:nvCxnSpPr>
          <p:spPr>
            <a:xfrm flipH="1" flipV="1">
              <a:off x="2543694" y="3732676"/>
              <a:ext cx="1908557" cy="341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E0C2CC3-572C-4E14-AB51-16617F99AC4F}"/>
                </a:ext>
              </a:extLst>
            </p:cNvPr>
            <p:cNvCxnSpPr>
              <a:cxnSpLocks/>
            </p:cNvCxnSpPr>
            <p:nvPr/>
          </p:nvCxnSpPr>
          <p:spPr>
            <a:xfrm flipH="1">
              <a:off x="3063372" y="5114954"/>
              <a:ext cx="1634848" cy="583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F790529B-0608-49D4-8B08-91DE07517695}"/>
                </a:ext>
              </a:extLst>
            </p:cNvPr>
            <p:cNvSpPr txBox="1"/>
            <p:nvPr/>
          </p:nvSpPr>
          <p:spPr>
            <a:xfrm>
              <a:off x="1578624" y="6155692"/>
              <a:ext cx="1432828" cy="369332"/>
            </a:xfrm>
            <a:prstGeom prst="rect">
              <a:avLst/>
            </a:prstGeom>
            <a:noFill/>
          </p:spPr>
          <p:txBody>
            <a:bodyPr wrap="none" rtlCol="0">
              <a:spAutoFit/>
            </a:bodyPr>
            <a:lstStyle/>
            <a:p>
              <a:r>
                <a:rPr lang="en-US" sz="1800"/>
                <a:t>W</a:t>
              </a:r>
              <a:r>
                <a:rPr lang="en-US"/>
                <a:t>ater pump</a:t>
              </a:r>
              <a:endParaRPr lang="en-US" sz="1800" dirty="0"/>
            </a:p>
          </p:txBody>
        </p:sp>
        <p:sp>
          <p:nvSpPr>
            <p:cNvPr id="73" name="TextBox 72">
              <a:extLst>
                <a:ext uri="{FF2B5EF4-FFF2-40B4-BE49-F238E27FC236}">
                  <a16:creationId xmlns:a16="http://schemas.microsoft.com/office/drawing/2014/main" id="{744CAC51-129D-4519-90CE-CC69E3196B6A}"/>
                </a:ext>
              </a:extLst>
            </p:cNvPr>
            <p:cNvSpPr txBox="1"/>
            <p:nvPr/>
          </p:nvSpPr>
          <p:spPr>
            <a:xfrm>
              <a:off x="991493" y="4469738"/>
              <a:ext cx="1838965" cy="369332"/>
            </a:xfrm>
            <a:prstGeom prst="rect">
              <a:avLst/>
            </a:prstGeom>
            <a:noFill/>
          </p:spPr>
          <p:txBody>
            <a:bodyPr wrap="none" rtlCol="0">
              <a:spAutoFit/>
            </a:bodyPr>
            <a:lstStyle/>
            <a:p>
              <a:r>
                <a:rPr lang="en-US" sz="1800"/>
                <a:t>2 axis robot arm</a:t>
              </a:r>
              <a:endParaRPr lang="en-US" sz="1800" dirty="0"/>
            </a:p>
          </p:txBody>
        </p:sp>
        <p:sp>
          <p:nvSpPr>
            <p:cNvPr id="74" name="TextBox 73">
              <a:extLst>
                <a:ext uri="{FF2B5EF4-FFF2-40B4-BE49-F238E27FC236}">
                  <a16:creationId xmlns:a16="http://schemas.microsoft.com/office/drawing/2014/main" id="{318A8E60-9723-475A-A638-2678211D6606}"/>
                </a:ext>
              </a:extLst>
            </p:cNvPr>
            <p:cNvSpPr txBox="1"/>
            <p:nvPr/>
          </p:nvSpPr>
          <p:spPr>
            <a:xfrm rot="656959">
              <a:off x="2757644" y="3526236"/>
              <a:ext cx="1800493" cy="369332"/>
            </a:xfrm>
            <a:prstGeom prst="rect">
              <a:avLst/>
            </a:prstGeom>
            <a:noFill/>
          </p:spPr>
          <p:txBody>
            <a:bodyPr wrap="none" rtlCol="0">
              <a:spAutoFit/>
            </a:bodyPr>
            <a:lstStyle/>
            <a:p>
              <a:r>
                <a:rPr lang="en-US" sz="1800"/>
                <a:t>2 stepper motor</a:t>
              </a:r>
              <a:endParaRPr lang="en-US" sz="1800" dirty="0"/>
            </a:p>
          </p:txBody>
        </p:sp>
        <p:sp>
          <p:nvSpPr>
            <p:cNvPr id="75" name="TextBox 74">
              <a:extLst>
                <a:ext uri="{FF2B5EF4-FFF2-40B4-BE49-F238E27FC236}">
                  <a16:creationId xmlns:a16="http://schemas.microsoft.com/office/drawing/2014/main" id="{D969BCFA-22E0-4A27-9E62-6BD1D7F71CBD}"/>
                </a:ext>
              </a:extLst>
            </p:cNvPr>
            <p:cNvSpPr txBox="1"/>
            <p:nvPr/>
          </p:nvSpPr>
          <p:spPr>
            <a:xfrm rot="20393014">
              <a:off x="3225118" y="5031771"/>
              <a:ext cx="1056700" cy="369332"/>
            </a:xfrm>
            <a:prstGeom prst="rect">
              <a:avLst/>
            </a:prstGeom>
            <a:noFill/>
          </p:spPr>
          <p:txBody>
            <a:bodyPr wrap="none" rtlCol="0">
              <a:spAutoFit/>
            </a:bodyPr>
            <a:lstStyle/>
            <a:p>
              <a:r>
                <a:rPr lang="en-US"/>
                <a:t>H bridge</a:t>
              </a:r>
              <a:endParaRPr lang="en-US" sz="1800" dirty="0"/>
            </a:p>
          </p:txBody>
        </p:sp>
        <p:sp>
          <p:nvSpPr>
            <p:cNvPr id="76" name="Rectangle 75">
              <a:extLst>
                <a:ext uri="{FF2B5EF4-FFF2-40B4-BE49-F238E27FC236}">
                  <a16:creationId xmlns:a16="http://schemas.microsoft.com/office/drawing/2014/main" id="{51CE8A8B-DE59-432B-9135-D0F674A1E391}"/>
                </a:ext>
              </a:extLst>
            </p:cNvPr>
            <p:cNvSpPr/>
            <p:nvPr/>
          </p:nvSpPr>
          <p:spPr>
            <a:xfrm rot="20913666">
              <a:off x="6740200" y="3498847"/>
              <a:ext cx="808876" cy="369332"/>
            </a:xfrm>
            <a:prstGeom prst="rect">
              <a:avLst/>
            </a:prstGeom>
          </p:spPr>
          <p:txBody>
            <a:bodyPr wrap="none">
              <a:spAutoFit/>
            </a:bodyPr>
            <a:lstStyle/>
            <a:p>
              <a:r>
                <a:rPr lang="en-US"/>
                <a:t>UART</a:t>
              </a:r>
            </a:p>
          </p:txBody>
        </p:sp>
        <p:sp>
          <p:nvSpPr>
            <p:cNvPr id="77" name="Rectangle 76">
              <a:extLst>
                <a:ext uri="{FF2B5EF4-FFF2-40B4-BE49-F238E27FC236}">
                  <a16:creationId xmlns:a16="http://schemas.microsoft.com/office/drawing/2014/main" id="{45E1278F-B6E3-4610-B42C-9D000E0740B3}"/>
                </a:ext>
              </a:extLst>
            </p:cNvPr>
            <p:cNvSpPr/>
            <p:nvPr/>
          </p:nvSpPr>
          <p:spPr>
            <a:xfrm rot="859852">
              <a:off x="6740200" y="4870984"/>
              <a:ext cx="808876" cy="369332"/>
            </a:xfrm>
            <a:prstGeom prst="rect">
              <a:avLst/>
            </a:prstGeom>
          </p:spPr>
          <p:txBody>
            <a:bodyPr wrap="none">
              <a:spAutoFit/>
            </a:bodyPr>
            <a:lstStyle/>
            <a:p>
              <a:r>
                <a:rPr lang="en-US"/>
                <a:t>UART</a:t>
              </a:r>
            </a:p>
          </p:txBody>
        </p:sp>
        <p:sp>
          <p:nvSpPr>
            <p:cNvPr id="78" name="Rectangle 77">
              <a:extLst>
                <a:ext uri="{FF2B5EF4-FFF2-40B4-BE49-F238E27FC236}">
                  <a16:creationId xmlns:a16="http://schemas.microsoft.com/office/drawing/2014/main" id="{0ED5B676-0A0B-4F82-880C-655C05CA3274}"/>
                </a:ext>
              </a:extLst>
            </p:cNvPr>
            <p:cNvSpPr/>
            <p:nvPr/>
          </p:nvSpPr>
          <p:spPr>
            <a:xfrm rot="20817639">
              <a:off x="6300224" y="3878534"/>
              <a:ext cx="1877437" cy="369332"/>
            </a:xfrm>
            <a:prstGeom prst="rect">
              <a:avLst/>
            </a:prstGeom>
          </p:spPr>
          <p:txBody>
            <a:bodyPr wrap="none">
              <a:spAutoFit/>
            </a:bodyPr>
            <a:lstStyle/>
            <a:p>
              <a:r>
                <a:rPr lang="en-US"/>
                <a:t>Flame directions</a:t>
              </a:r>
            </a:p>
          </p:txBody>
        </p:sp>
        <p:sp>
          <p:nvSpPr>
            <p:cNvPr id="79" name="Rectangle 78">
              <a:extLst>
                <a:ext uri="{FF2B5EF4-FFF2-40B4-BE49-F238E27FC236}">
                  <a16:creationId xmlns:a16="http://schemas.microsoft.com/office/drawing/2014/main" id="{E6B9CF73-4579-4897-A67D-D3582A4A6EEF}"/>
                </a:ext>
              </a:extLst>
            </p:cNvPr>
            <p:cNvSpPr/>
            <p:nvPr/>
          </p:nvSpPr>
          <p:spPr>
            <a:xfrm rot="816656">
              <a:off x="6160541" y="5235656"/>
              <a:ext cx="1877437" cy="369332"/>
            </a:xfrm>
            <a:prstGeom prst="rect">
              <a:avLst/>
            </a:prstGeom>
          </p:spPr>
          <p:txBody>
            <a:bodyPr wrap="none">
              <a:spAutoFit/>
            </a:bodyPr>
            <a:lstStyle/>
            <a:p>
              <a:r>
                <a:rPr lang="en-US"/>
                <a:t>Flame directions</a:t>
              </a:r>
            </a:p>
          </p:txBody>
        </p:sp>
        <p:sp>
          <p:nvSpPr>
            <p:cNvPr id="80" name="Rectangle 79">
              <a:extLst>
                <a:ext uri="{FF2B5EF4-FFF2-40B4-BE49-F238E27FC236}">
                  <a16:creationId xmlns:a16="http://schemas.microsoft.com/office/drawing/2014/main" id="{6C084161-8118-4186-BB9C-AD944A9EA3D6}"/>
                </a:ext>
              </a:extLst>
            </p:cNvPr>
            <p:cNvSpPr/>
            <p:nvPr/>
          </p:nvSpPr>
          <p:spPr>
            <a:xfrm>
              <a:off x="4438781" y="5767600"/>
              <a:ext cx="2749471" cy="369332"/>
            </a:xfrm>
            <a:prstGeom prst="rect">
              <a:avLst/>
            </a:prstGeom>
          </p:spPr>
          <p:txBody>
            <a:bodyPr wrap="none">
              <a:spAutoFit/>
            </a:bodyPr>
            <a:lstStyle/>
            <a:p>
              <a:r>
                <a:rPr lang="en-US"/>
                <a:t>Calculate flame locations</a:t>
              </a:r>
            </a:p>
          </p:txBody>
        </p:sp>
        <p:cxnSp>
          <p:nvCxnSpPr>
            <p:cNvPr id="81" name="Straight Arrow Connector 80">
              <a:extLst>
                <a:ext uri="{FF2B5EF4-FFF2-40B4-BE49-F238E27FC236}">
                  <a16:creationId xmlns:a16="http://schemas.microsoft.com/office/drawing/2014/main" id="{71ABEAB0-AD22-404A-852F-BF25763651CF}"/>
                </a:ext>
              </a:extLst>
            </p:cNvPr>
            <p:cNvCxnSpPr>
              <a:cxnSpLocks/>
              <a:endCxn id="80" idx="0"/>
            </p:cNvCxnSpPr>
            <p:nvPr/>
          </p:nvCxnSpPr>
          <p:spPr>
            <a:xfrm>
              <a:off x="5339027" y="5440295"/>
              <a:ext cx="474490" cy="327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3459101A-6242-416F-9CE4-0163DD0E01E7}"/>
                </a:ext>
              </a:extLst>
            </p:cNvPr>
            <p:cNvSpPr txBox="1"/>
            <p:nvPr/>
          </p:nvSpPr>
          <p:spPr>
            <a:xfrm rot="20393014">
              <a:off x="3245476" y="5386886"/>
              <a:ext cx="1415772" cy="369332"/>
            </a:xfrm>
            <a:prstGeom prst="rect">
              <a:avLst/>
            </a:prstGeom>
            <a:noFill/>
          </p:spPr>
          <p:txBody>
            <a:bodyPr wrap="none" rtlCol="0">
              <a:spAutoFit/>
            </a:bodyPr>
            <a:lstStyle/>
            <a:p>
              <a:r>
                <a:rPr lang="en-US"/>
                <a:t>Spray water</a:t>
              </a:r>
              <a:endParaRPr lang="en-US" sz="1800" dirty="0"/>
            </a:p>
          </p:txBody>
        </p:sp>
        <p:sp>
          <p:nvSpPr>
            <p:cNvPr id="83" name="TextBox 82">
              <a:extLst>
                <a:ext uri="{FF2B5EF4-FFF2-40B4-BE49-F238E27FC236}">
                  <a16:creationId xmlns:a16="http://schemas.microsoft.com/office/drawing/2014/main" id="{CA7E31B1-0D4A-4722-B4CC-0FAF07FCEEBE}"/>
                </a:ext>
              </a:extLst>
            </p:cNvPr>
            <p:cNvSpPr txBox="1"/>
            <p:nvPr/>
          </p:nvSpPr>
          <p:spPr>
            <a:xfrm rot="597549">
              <a:off x="2302262" y="3903545"/>
              <a:ext cx="2108269" cy="369332"/>
            </a:xfrm>
            <a:prstGeom prst="rect">
              <a:avLst/>
            </a:prstGeom>
            <a:noFill/>
          </p:spPr>
          <p:txBody>
            <a:bodyPr wrap="none" rtlCol="0">
              <a:spAutoFit/>
            </a:bodyPr>
            <a:lstStyle/>
            <a:p>
              <a:r>
                <a:rPr lang="en-US"/>
                <a:t>Move spray nozzle</a:t>
              </a:r>
              <a:endParaRPr lang="en-US" sz="1800" dirty="0"/>
            </a:p>
          </p:txBody>
        </p:sp>
      </p:grpSp>
      <p:sp>
        <p:nvSpPr>
          <p:cNvPr id="27" name="TextBox 26"/>
          <p:cNvSpPr txBox="1"/>
          <p:nvPr/>
        </p:nvSpPr>
        <p:spPr>
          <a:xfrm>
            <a:off x="617620" y="5371499"/>
            <a:ext cx="4735271"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70C0"/>
                </a:solidFill>
              </a:rPr>
              <a:t>ARC EM Starter Kit</a:t>
            </a:r>
          </a:p>
          <a:p>
            <a:pPr marL="285750" indent="-285750">
              <a:lnSpc>
                <a:spcPct val="150000"/>
              </a:lnSpc>
              <a:buFont typeface="Arial" panose="020B0604020202020204" pitchFamily="34" charset="0"/>
              <a:buChar char="•"/>
            </a:pPr>
            <a:r>
              <a:rPr lang="en-US" sz="2000" dirty="0">
                <a:solidFill>
                  <a:srgbClr val="0070C0"/>
                </a:solidFill>
              </a:rPr>
              <a:t>Two low-cost Infrared sensors</a:t>
            </a:r>
          </a:p>
        </p:txBody>
      </p:sp>
      <p:sp>
        <p:nvSpPr>
          <p:cNvPr id="28" name="TextBox 27"/>
          <p:cNvSpPr txBox="1"/>
          <p:nvPr/>
        </p:nvSpPr>
        <p:spPr>
          <a:xfrm>
            <a:off x="5558320" y="5371499"/>
            <a:ext cx="6301488"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70C0"/>
                </a:solidFill>
              </a:rPr>
              <a:t>3D-printed robot arms controlled by step motors</a:t>
            </a:r>
          </a:p>
          <a:p>
            <a:pPr marL="285750" indent="-285750">
              <a:lnSpc>
                <a:spcPct val="150000"/>
              </a:lnSpc>
              <a:buFont typeface="Arial" panose="020B0604020202020204" pitchFamily="34" charset="0"/>
              <a:buChar char="•"/>
            </a:pPr>
            <a:r>
              <a:rPr lang="en-US" sz="2000" dirty="0">
                <a:solidFill>
                  <a:srgbClr val="0070C0"/>
                </a:solidFill>
              </a:rPr>
              <a:t>One water pump</a:t>
            </a:r>
          </a:p>
        </p:txBody>
      </p:sp>
    </p:spTree>
    <p:extLst>
      <p:ext uri="{BB962C8B-B14F-4D97-AF65-F5344CB8AC3E}">
        <p14:creationId xmlns:p14="http://schemas.microsoft.com/office/powerpoint/2010/main" val="6392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dirty="0"/>
              <a:t>Flame Detection</a:t>
            </a: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3D27BBDC-30EB-4C10-A089-173CE43E14AD}"/>
                  </a:ext>
                </a:extLst>
              </p:cNvPr>
              <p:cNvSpPr/>
              <p:nvPr/>
            </p:nvSpPr>
            <p:spPr>
              <a:xfrm>
                <a:off x="332599" y="4723141"/>
                <a:ext cx="6777817" cy="1754326"/>
              </a:xfrm>
              <a:prstGeom prst="rect">
                <a:avLst/>
              </a:prstGeom>
            </p:spPr>
            <p:txBody>
              <a:bodyPr wrap="none">
                <a:spAutoFit/>
              </a:bodyPr>
              <a:lstStyle/>
              <a:p>
                <a:pPr marL="342900" indent="-342900">
                  <a:lnSpc>
                    <a:spcPct val="150000"/>
                  </a:lnSpc>
                  <a:buFont typeface="Arial" panose="020B0604020202020204" pitchFamily="34" charset="0"/>
                  <a:buChar char="•"/>
                </a:pPr>
                <a:r>
                  <a:rPr lang="en-US" sz="2400" dirty="0"/>
                  <a:t>Flame location: (</a:t>
                </a:r>
                <a:r>
                  <a:rPr lang="en-US" sz="2400" dirty="0" err="1"/>
                  <a:t>Fx</a:t>
                </a:r>
                <a:r>
                  <a:rPr lang="en-US" sz="2400" dirty="0"/>
                  <a:t>, </a:t>
                </a:r>
                <a:r>
                  <a:rPr lang="en-US" sz="2400" dirty="0" err="1"/>
                  <a:t>Fy</a:t>
                </a:r>
                <a:r>
                  <a:rPr lang="en-US" sz="2400" dirty="0"/>
                  <a:t>, </a:t>
                </a: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a:t>
                </a:r>
              </a:p>
              <a:p>
                <a:pPr marL="342900" indent="-342900">
                  <a:lnSpc>
                    <a:spcPct val="1500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 calculated from sensor data</a:t>
                </a:r>
              </a:p>
              <a:p>
                <a:pPr marL="342900" indent="-342900">
                  <a:lnSpc>
                    <a:spcPct val="150000"/>
                  </a:lnSpc>
                  <a:buFont typeface="Arial" panose="020B0604020202020204" pitchFamily="34" charset="0"/>
                  <a:buChar char="•"/>
                </a:pPr>
                <a:r>
                  <a:rPr lang="en-US" sz="2400" dirty="0" err="1"/>
                  <a:t>Fx</a:t>
                </a:r>
                <a:r>
                  <a:rPr lang="en-US" sz="2400" dirty="0"/>
                  <a:t> and </a:t>
                </a:r>
                <a:r>
                  <a:rPr lang="en-US" sz="2400" dirty="0" err="1"/>
                  <a:t>Fy</a:t>
                </a:r>
                <a:r>
                  <a:rPr lang="en-US" sz="2400" dirty="0"/>
                  <a:t>: solved by trigonometric calculation</a:t>
                </a:r>
              </a:p>
            </p:txBody>
          </p:sp>
        </mc:Choice>
        <mc:Fallback xmlns="">
          <p:sp>
            <p:nvSpPr>
              <p:cNvPr id="82" name="Rectangle 81">
                <a:extLst>
                  <a:ext uri="{FF2B5EF4-FFF2-40B4-BE49-F238E27FC236}">
                    <a16:creationId xmlns:a16="http://schemas.microsoft.com/office/drawing/2014/main" id="{3D27BBDC-30EB-4C10-A089-173CE43E14AD}"/>
                  </a:ext>
                </a:extLst>
              </p:cNvPr>
              <p:cNvSpPr>
                <a:spLocks noRot="1" noChangeAspect="1" noMove="1" noResize="1" noEditPoints="1" noAdjustHandles="1" noChangeArrowheads="1" noChangeShapeType="1" noTextEdit="1"/>
              </p:cNvSpPr>
              <p:nvPr/>
            </p:nvSpPr>
            <p:spPr>
              <a:xfrm>
                <a:off x="332599" y="4723141"/>
                <a:ext cx="6777817" cy="1754326"/>
              </a:xfrm>
              <a:prstGeom prst="rect">
                <a:avLst/>
              </a:prstGeom>
              <a:blipFill>
                <a:blip r:embed="rId2"/>
                <a:stretch>
                  <a:fillRect l="-1260" r="-720" b="-3472"/>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234991F7-785C-4F4A-87A5-E5251EA7A613}"/>
              </a:ext>
            </a:extLst>
          </p:cNvPr>
          <p:cNvSpPr txBox="1"/>
          <p:nvPr/>
        </p:nvSpPr>
        <p:spPr>
          <a:xfrm>
            <a:off x="7653511" y="4301763"/>
            <a:ext cx="3911648" cy="2308324"/>
          </a:xfrm>
          <a:prstGeom prst="rect">
            <a:avLst/>
          </a:prstGeom>
          <a:noFill/>
        </p:spPr>
        <p:txBody>
          <a:bodyPr wrap="none" rtlCol="0">
            <a:spAutoFit/>
          </a:bodyPr>
          <a:lstStyle/>
          <a:p>
            <a:pPr>
              <a:lnSpc>
                <a:spcPct val="150000"/>
              </a:lnSpc>
            </a:pPr>
            <a:r>
              <a:rPr lang="en-US" sz="2400" dirty="0"/>
              <a:t>Hottest pixel: </a:t>
            </a:r>
            <a:r>
              <a:rPr lang="en-US" sz="2400" dirty="0" err="1"/>
              <a:t>xh</a:t>
            </a:r>
            <a:r>
              <a:rPr lang="en-US" sz="2400" dirty="0"/>
              <a:t> = 2, </a:t>
            </a:r>
            <a:r>
              <a:rPr lang="en-US" sz="2400" dirty="0" err="1"/>
              <a:t>yh</a:t>
            </a:r>
            <a:r>
              <a:rPr lang="en-US" sz="2400" dirty="0"/>
              <a:t> = 1</a:t>
            </a:r>
          </a:p>
          <a:p>
            <a:pPr>
              <a:lnSpc>
                <a:spcPct val="150000"/>
              </a:lnSpc>
            </a:pPr>
            <a:r>
              <a:rPr lang="en-US" sz="2400" dirty="0"/>
              <a:t>- X angle: </a:t>
            </a:r>
            <a:r>
              <a:rPr lang="en-US" sz="2400" dirty="0">
                <a:sym typeface="Symbol" panose="05050102010706020507" pitchFamily="18" charset="2"/>
              </a:rPr>
              <a:t></a:t>
            </a:r>
            <a:r>
              <a:rPr lang="en-US" sz="2400" dirty="0"/>
              <a:t> = (55/32)*</a:t>
            </a:r>
            <a:r>
              <a:rPr lang="en-US" sz="2400" dirty="0" err="1"/>
              <a:t>xh</a:t>
            </a:r>
            <a:endParaRPr lang="en-US" sz="2400" dirty="0"/>
          </a:p>
          <a:p>
            <a:pPr>
              <a:lnSpc>
                <a:spcPct val="150000"/>
              </a:lnSpc>
            </a:pPr>
            <a:r>
              <a:rPr lang="en-US" sz="2400" dirty="0"/>
              <a:t>- Y angle: </a:t>
            </a:r>
            <a:r>
              <a:rPr lang="en-US" sz="2400" dirty="0">
                <a:sym typeface="Symbol" panose="05050102010706020507" pitchFamily="18" charset="2"/>
              </a:rPr>
              <a:t></a:t>
            </a:r>
            <a:r>
              <a:rPr lang="en-US" sz="2400" dirty="0"/>
              <a:t> = (35/24)*</a:t>
            </a:r>
            <a:r>
              <a:rPr lang="en-US" sz="2400" dirty="0" err="1"/>
              <a:t>yh</a:t>
            </a:r>
            <a:endParaRPr lang="en-US" sz="2400" dirty="0"/>
          </a:p>
          <a:p>
            <a:pPr>
              <a:lnSpc>
                <a:spcPct val="150000"/>
              </a:lnSpc>
            </a:pPr>
            <a:r>
              <a:rPr lang="en-US" sz="2400" dirty="0"/>
              <a:t>- 2 sensor: </a:t>
            </a:r>
            <a:r>
              <a:rPr lang="en-US" sz="2400" dirty="0">
                <a:sym typeface="Symbol" panose="05050102010706020507" pitchFamily="18" charset="2"/>
              </a:rPr>
              <a:t></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r>
              <a:rPr lang="en-US" sz="2400" dirty="0">
                <a:sym typeface="Symbol" panose="05050102010706020507" pitchFamily="18" charset="2"/>
              </a:rPr>
              <a:t>, </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endParaRPr lang="en-US" sz="2400" dirty="0"/>
          </a:p>
        </p:txBody>
      </p:sp>
      <p:pic>
        <p:nvPicPr>
          <p:cNvPr id="4" name="Picture 3"/>
          <p:cNvPicPr>
            <a:picLocks noChangeAspect="1"/>
          </p:cNvPicPr>
          <p:nvPr/>
        </p:nvPicPr>
        <p:blipFill>
          <a:blip r:embed="rId3"/>
          <a:stretch>
            <a:fillRect/>
          </a:stretch>
        </p:blipFill>
        <p:spPr>
          <a:xfrm>
            <a:off x="8051044" y="1824966"/>
            <a:ext cx="2706703" cy="2750600"/>
          </a:xfrm>
          <a:prstGeom prst="rect">
            <a:avLst/>
          </a:prstGeom>
        </p:spPr>
      </p:pic>
      <p:pic>
        <p:nvPicPr>
          <p:cNvPr id="5" name="Picture 4"/>
          <p:cNvPicPr>
            <a:picLocks noChangeAspect="1"/>
          </p:cNvPicPr>
          <p:nvPr/>
        </p:nvPicPr>
        <p:blipFill>
          <a:blip r:embed="rId4"/>
          <a:stretch>
            <a:fillRect/>
          </a:stretch>
        </p:blipFill>
        <p:spPr>
          <a:xfrm>
            <a:off x="448102" y="1346651"/>
            <a:ext cx="5509935" cy="3707230"/>
          </a:xfrm>
          <a:prstGeom prst="rect">
            <a:avLst/>
          </a:prstGeom>
        </p:spPr>
      </p:pic>
      <p:sp>
        <p:nvSpPr>
          <p:cNvPr id="6" name="TextBox 5"/>
          <p:cNvSpPr txBox="1"/>
          <p:nvPr/>
        </p:nvSpPr>
        <p:spPr>
          <a:xfrm>
            <a:off x="7653511" y="1342817"/>
            <a:ext cx="4697129" cy="461665"/>
          </a:xfrm>
          <a:prstGeom prst="rect">
            <a:avLst/>
          </a:prstGeom>
          <a:noFill/>
        </p:spPr>
        <p:txBody>
          <a:bodyPr wrap="square" rtlCol="0">
            <a:spAutoFit/>
          </a:bodyPr>
          <a:lstStyle/>
          <a:p>
            <a:r>
              <a:rPr lang="en-US" sz="2400" dirty="0"/>
              <a:t>Angle calculation from sensors</a:t>
            </a:r>
          </a:p>
        </p:txBody>
      </p:sp>
      <p:sp>
        <p:nvSpPr>
          <p:cNvPr id="7" name="TextBox 6"/>
          <p:cNvSpPr txBox="1"/>
          <p:nvPr/>
        </p:nvSpPr>
        <p:spPr>
          <a:xfrm>
            <a:off x="2885834" y="1565472"/>
            <a:ext cx="3872775" cy="369332"/>
          </a:xfrm>
          <a:prstGeom prst="rect">
            <a:avLst/>
          </a:prstGeom>
          <a:noFill/>
        </p:spPr>
        <p:txBody>
          <a:bodyPr wrap="square" rtlCol="0">
            <a:spAutoFit/>
          </a:bodyPr>
          <a:lstStyle/>
          <a:p>
            <a:r>
              <a:rPr lang="en-US" sz="1800" dirty="0"/>
              <a:t>Detection range: 4m x 4.4m x 4.4m</a:t>
            </a:r>
          </a:p>
        </p:txBody>
      </p:sp>
    </p:spTree>
    <p:extLst>
      <p:ext uri="{BB962C8B-B14F-4D97-AF65-F5344CB8AC3E}">
        <p14:creationId xmlns:p14="http://schemas.microsoft.com/office/powerpoint/2010/main" val="230784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3D-printed robot hand for spraying water</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9" y="1667709"/>
            <a:ext cx="3765544" cy="280696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905" y="1475961"/>
            <a:ext cx="3638550" cy="3429000"/>
          </a:xfrm>
          <a:prstGeom prst="rect">
            <a:avLst/>
          </a:prstGeom>
        </p:spPr>
      </p:pic>
      <p:sp>
        <p:nvSpPr>
          <p:cNvPr id="5" name="TextBox 4"/>
          <p:cNvSpPr txBox="1"/>
          <p:nvPr/>
        </p:nvSpPr>
        <p:spPr>
          <a:xfrm>
            <a:off x="397565" y="5118652"/>
            <a:ext cx="4273826" cy="369332"/>
          </a:xfrm>
          <a:prstGeom prst="rect">
            <a:avLst/>
          </a:prstGeom>
          <a:noFill/>
        </p:spPr>
        <p:txBody>
          <a:bodyPr wrap="square" rtlCol="0">
            <a:spAutoFit/>
          </a:bodyPr>
          <a:lstStyle/>
          <a:p>
            <a:pPr algn="ctr"/>
            <a:r>
              <a:rPr lang="en-US" i="1" dirty="0"/>
              <a:t>Robot arm 3D model</a:t>
            </a:r>
            <a:endParaRPr lang="en-US" sz="1800" i="1" dirty="0"/>
          </a:p>
        </p:txBody>
      </p:sp>
      <p:sp>
        <p:nvSpPr>
          <p:cNvPr id="6" name="TextBox 5"/>
          <p:cNvSpPr txBox="1"/>
          <p:nvPr/>
        </p:nvSpPr>
        <p:spPr>
          <a:xfrm>
            <a:off x="5671935" y="5118652"/>
            <a:ext cx="4826132" cy="369332"/>
          </a:xfrm>
          <a:prstGeom prst="rect">
            <a:avLst/>
          </a:prstGeom>
          <a:noFill/>
        </p:spPr>
        <p:txBody>
          <a:bodyPr wrap="square" rtlCol="0">
            <a:spAutoFit/>
          </a:bodyPr>
          <a:lstStyle/>
          <a:p>
            <a:pPr algn="ctr"/>
            <a:r>
              <a:rPr lang="en-US" i="1" dirty="0"/>
              <a:t>3D-printed robot arm with two step motors</a:t>
            </a:r>
            <a:endParaRPr lang="en-US" sz="1800" i="1" dirty="0"/>
          </a:p>
        </p:txBody>
      </p:sp>
      <p:sp>
        <p:nvSpPr>
          <p:cNvPr id="7" name="TextBox 6"/>
          <p:cNvSpPr txBox="1"/>
          <p:nvPr/>
        </p:nvSpPr>
        <p:spPr>
          <a:xfrm>
            <a:off x="609608" y="5716464"/>
            <a:ext cx="10979417" cy="830997"/>
          </a:xfrm>
          <a:prstGeom prst="rect">
            <a:avLst/>
          </a:prstGeom>
          <a:noFill/>
        </p:spPr>
        <p:txBody>
          <a:bodyPr wrap="square" rtlCol="0">
            <a:spAutoFit/>
          </a:bodyPr>
          <a:lstStyle/>
          <a:p>
            <a:r>
              <a:rPr lang="en-US" sz="2400" dirty="0"/>
              <a:t>Extinguish fire by using a robot hand with two joints to spray water to the position of fire</a:t>
            </a:r>
          </a:p>
        </p:txBody>
      </p:sp>
    </p:spTree>
    <p:extLst>
      <p:ext uri="{BB962C8B-B14F-4D97-AF65-F5344CB8AC3E}">
        <p14:creationId xmlns:p14="http://schemas.microsoft.com/office/powerpoint/2010/main" val="41347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ARC EM Starter Kit connections</a:t>
            </a:r>
            <a:endParaRPr lang="en-US" dirty="0"/>
          </a:p>
        </p:txBody>
      </p:sp>
      <p:sp>
        <p:nvSpPr>
          <p:cNvPr id="4" name="Content Placeholder 2">
            <a:extLst>
              <a:ext uri="{FF2B5EF4-FFF2-40B4-BE49-F238E27FC236}">
                <a16:creationId xmlns:a16="http://schemas.microsoft.com/office/drawing/2014/main" id="{BAFD8789-CC28-4152-A49F-4A7C359814A8}"/>
              </a:ext>
            </a:extLst>
          </p:cNvPr>
          <p:cNvSpPr txBox="1">
            <a:spLocks/>
          </p:cNvSpPr>
          <p:nvPr/>
        </p:nvSpPr>
        <p:spPr>
          <a:xfrm>
            <a:off x="2874307" y="6456409"/>
            <a:ext cx="5384800" cy="3100945"/>
          </a:xfrm>
          <a:prstGeom prst="rect">
            <a:avLst/>
          </a:prstGeom>
        </p:spPr>
        <p:txBody>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292608" lvl="1" indent="0">
              <a:buNone/>
            </a:pPr>
            <a:endParaRPr lang="en-US" sz="2600" dirty="0">
              <a:latin typeface="Times New Roman" pitchFamily="18" charset="0"/>
              <a:cs typeface="Times New Roman" pitchFamily="18" charset="0"/>
            </a:endParaRPr>
          </a:p>
        </p:txBody>
      </p:sp>
      <p:pic>
        <p:nvPicPr>
          <p:cNvPr id="5" name="Content Placeholder 8">
            <a:extLst>
              <a:ext uri="{FF2B5EF4-FFF2-40B4-BE49-F238E27FC236}">
                <a16:creationId xmlns:a16="http://schemas.microsoft.com/office/drawing/2014/main" id="{8947F337-906B-4EEF-B0A5-CF5E69362E52}"/>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tretch>
            <a:fillRect/>
          </a:stretch>
        </p:blipFill>
        <p:spPr>
          <a:xfrm>
            <a:off x="2911724" y="1344343"/>
            <a:ext cx="5997980" cy="4498486"/>
          </a:xfrm>
          <a:prstGeom prst="rect">
            <a:avLst/>
          </a:prstGeom>
          <a:ln w="12700">
            <a:solidFill>
              <a:schemeClr val="tx1"/>
            </a:solidFill>
          </a:ln>
        </p:spPr>
      </p:pic>
      <p:sp>
        <p:nvSpPr>
          <p:cNvPr id="6" name="Down Arrow 5"/>
          <p:cNvSpPr/>
          <p:nvPr/>
        </p:nvSpPr>
        <p:spPr>
          <a:xfrm rot="3512895">
            <a:off x="4290634" y="4226903"/>
            <a:ext cx="367747" cy="1391478"/>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7" name="TextBox 6"/>
          <p:cNvSpPr txBox="1"/>
          <p:nvPr/>
        </p:nvSpPr>
        <p:spPr>
          <a:xfrm>
            <a:off x="1661064" y="5114974"/>
            <a:ext cx="2193386"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 J3 :</a:t>
            </a:r>
            <a:r>
              <a:rPr lang="en-US" sz="2600" dirty="0">
                <a:latin typeface="Times New Roman" pitchFamily="18" charset="0"/>
                <a:cs typeface="Times New Roman" pitchFamily="18" charset="0"/>
              </a:rPr>
              <a:t> 2 Stepper driver module.</a:t>
            </a:r>
            <a:endParaRPr lang="en-US" sz="1800" dirty="0"/>
          </a:p>
        </p:txBody>
      </p:sp>
      <p:sp>
        <p:nvSpPr>
          <p:cNvPr id="9" name="Down Arrow 8"/>
          <p:cNvSpPr/>
          <p:nvPr/>
        </p:nvSpPr>
        <p:spPr>
          <a:xfrm rot="18145658">
            <a:off x="7160833" y="4618810"/>
            <a:ext cx="367747" cy="1391478"/>
          </a:xfrm>
          <a:prstGeom prst="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10" name="TextBox 9"/>
          <p:cNvSpPr txBox="1"/>
          <p:nvPr/>
        </p:nvSpPr>
        <p:spPr>
          <a:xfrm>
            <a:off x="8175996" y="5442524"/>
            <a:ext cx="3367751"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J1 &amp; J5 : </a:t>
            </a:r>
            <a:r>
              <a:rPr lang="en-US" sz="2600" dirty="0">
                <a:latin typeface="Times New Roman" pitchFamily="18" charset="0"/>
                <a:cs typeface="Times New Roman" pitchFamily="18" charset="0"/>
              </a:rPr>
              <a:t>2 IR camera module (using UART).</a:t>
            </a:r>
            <a:endParaRPr lang="en-US" sz="1800" dirty="0"/>
          </a:p>
        </p:txBody>
      </p:sp>
      <p:sp>
        <p:nvSpPr>
          <p:cNvPr id="11" name="TextBox 10"/>
          <p:cNvSpPr txBox="1"/>
          <p:nvPr/>
        </p:nvSpPr>
        <p:spPr>
          <a:xfrm>
            <a:off x="360356" y="1927211"/>
            <a:ext cx="2768161" cy="12926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J6 : </a:t>
            </a:r>
            <a:r>
              <a:rPr lang="en-US" sz="2600" dirty="0">
                <a:latin typeface="Times New Roman" pitchFamily="18" charset="0"/>
                <a:cs typeface="Times New Roman" pitchFamily="18" charset="0"/>
              </a:rPr>
              <a:t>Relay module for water pump control</a:t>
            </a:r>
            <a:endParaRPr lang="en-US" sz="1800" dirty="0"/>
          </a:p>
        </p:txBody>
      </p:sp>
      <p:sp>
        <p:nvSpPr>
          <p:cNvPr id="13" name="Down Arrow 12"/>
          <p:cNvSpPr/>
          <p:nvPr/>
        </p:nvSpPr>
        <p:spPr>
          <a:xfrm rot="5920901">
            <a:off x="3575112" y="1819710"/>
            <a:ext cx="367747" cy="1391478"/>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01700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64943" y="2715905"/>
            <a:ext cx="10058400" cy="3559791"/>
          </a:xfrm>
        </p:spPr>
        <p:txBody>
          <a:bodyPr>
            <a:normAutofit/>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
            </a:pPr>
            <a:r>
              <a:rPr lang="en-US" altLang="zh-TW" dirty="0"/>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00717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Demonstration setup</a:t>
            </a:r>
            <a:endParaRPr lang="en-US" dirty="0"/>
          </a:p>
        </p:txBody>
      </p:sp>
      <p:grpSp>
        <p:nvGrpSpPr>
          <p:cNvPr id="6" name="Group 5"/>
          <p:cNvGrpSpPr/>
          <p:nvPr/>
        </p:nvGrpSpPr>
        <p:grpSpPr>
          <a:xfrm>
            <a:off x="609609" y="1450429"/>
            <a:ext cx="10959549" cy="4525218"/>
            <a:chOff x="811704" y="1540769"/>
            <a:chExt cx="10959549" cy="4525218"/>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b="23227"/>
            <a:stretch/>
          </p:blipFill>
          <p:spPr>
            <a:xfrm>
              <a:off x="4913253" y="1540769"/>
              <a:ext cx="6858000" cy="3042058"/>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23138"/>
            <a:stretch/>
          </p:blipFill>
          <p:spPr>
            <a:xfrm>
              <a:off x="811704" y="1557130"/>
              <a:ext cx="4489175" cy="304557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1996" y="4130540"/>
              <a:ext cx="3925944" cy="1935447"/>
            </a:xfrm>
            <a:prstGeom prst="rect">
              <a:avLst/>
            </a:prstGeom>
          </p:spPr>
        </p:pic>
      </p:grpSp>
      <p:sp>
        <p:nvSpPr>
          <p:cNvPr id="7" name="TextBox 6"/>
          <p:cNvSpPr txBox="1"/>
          <p:nvPr/>
        </p:nvSpPr>
        <p:spPr>
          <a:xfrm>
            <a:off x="880804" y="4630986"/>
            <a:ext cx="2776795" cy="584775"/>
          </a:xfrm>
          <a:prstGeom prst="rect">
            <a:avLst/>
          </a:prstGeom>
          <a:noFill/>
        </p:spPr>
        <p:txBody>
          <a:bodyPr wrap="square" rtlCol="0">
            <a:spAutoFit/>
          </a:bodyPr>
          <a:lstStyle/>
          <a:p>
            <a:r>
              <a:rPr lang="en-US" sz="3200" dirty="0"/>
              <a:t>Fire: a candle</a:t>
            </a:r>
          </a:p>
        </p:txBody>
      </p:sp>
      <p:sp>
        <p:nvSpPr>
          <p:cNvPr id="9" name="TextBox 8"/>
          <p:cNvSpPr txBox="1"/>
          <p:nvPr/>
        </p:nvSpPr>
        <p:spPr>
          <a:xfrm>
            <a:off x="6817323" y="2024173"/>
            <a:ext cx="2218188" cy="584775"/>
          </a:xfrm>
          <a:prstGeom prst="rect">
            <a:avLst/>
          </a:prstGeom>
          <a:solidFill>
            <a:schemeClr val="bg1"/>
          </a:solidFill>
        </p:spPr>
        <p:txBody>
          <a:bodyPr wrap="square" rtlCol="0">
            <a:spAutoFit/>
          </a:bodyPr>
          <a:lstStyle/>
          <a:p>
            <a:r>
              <a:rPr lang="en-US" sz="3200" dirty="0"/>
              <a:t>Robot arm</a:t>
            </a:r>
          </a:p>
        </p:txBody>
      </p:sp>
      <p:sp>
        <p:nvSpPr>
          <p:cNvPr id="10" name="Right Arrow 9"/>
          <p:cNvSpPr/>
          <p:nvPr/>
        </p:nvSpPr>
        <p:spPr>
          <a:xfrm rot="17463342">
            <a:off x="1145390" y="3535370"/>
            <a:ext cx="1876498" cy="427383"/>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2" name="TextBox 11"/>
          <p:cNvSpPr txBox="1"/>
          <p:nvPr/>
        </p:nvSpPr>
        <p:spPr>
          <a:xfrm>
            <a:off x="9035511" y="805339"/>
            <a:ext cx="2453756" cy="584775"/>
          </a:xfrm>
          <a:prstGeom prst="rect">
            <a:avLst/>
          </a:prstGeom>
          <a:solidFill>
            <a:schemeClr val="bg1"/>
          </a:solidFill>
        </p:spPr>
        <p:txBody>
          <a:bodyPr wrap="square" rtlCol="0">
            <a:spAutoFit/>
          </a:bodyPr>
          <a:lstStyle/>
          <a:p>
            <a:r>
              <a:rPr lang="en-US" sz="3200" dirty="0"/>
              <a:t>IR Sensors</a:t>
            </a:r>
          </a:p>
        </p:txBody>
      </p:sp>
      <p:sp>
        <p:nvSpPr>
          <p:cNvPr id="14" name="TextBox 13"/>
          <p:cNvSpPr txBox="1"/>
          <p:nvPr/>
        </p:nvSpPr>
        <p:spPr>
          <a:xfrm>
            <a:off x="9677250" y="3922790"/>
            <a:ext cx="1989666" cy="1077218"/>
          </a:xfrm>
          <a:prstGeom prst="rect">
            <a:avLst/>
          </a:prstGeom>
          <a:solidFill>
            <a:schemeClr val="bg1"/>
          </a:solidFill>
        </p:spPr>
        <p:txBody>
          <a:bodyPr wrap="square" rtlCol="0">
            <a:spAutoFit/>
          </a:bodyPr>
          <a:lstStyle/>
          <a:p>
            <a:r>
              <a:rPr lang="en-US" sz="3200" dirty="0"/>
              <a:t>ARC EM Starter kit</a:t>
            </a:r>
          </a:p>
        </p:txBody>
      </p:sp>
      <p:sp>
        <p:nvSpPr>
          <p:cNvPr id="13" name="Right Arrow 12"/>
          <p:cNvSpPr/>
          <p:nvPr/>
        </p:nvSpPr>
        <p:spPr>
          <a:xfrm rot="8246360">
            <a:off x="9375842" y="5030635"/>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8" name="Right Arrow 7"/>
          <p:cNvSpPr/>
          <p:nvPr/>
        </p:nvSpPr>
        <p:spPr>
          <a:xfrm rot="3219915">
            <a:off x="7579075" y="2648674"/>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11" name="Right Arrow 10"/>
          <p:cNvSpPr/>
          <p:nvPr/>
        </p:nvSpPr>
        <p:spPr>
          <a:xfrm rot="3219915">
            <a:off x="9849237" y="1403581"/>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Tree>
    <p:extLst>
      <p:ext uri="{BB962C8B-B14F-4D97-AF65-F5344CB8AC3E}">
        <p14:creationId xmlns:p14="http://schemas.microsoft.com/office/powerpoint/2010/main" val="409150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dirty="0"/>
              <a:t>Candle flame visualization using a single sensor</a:t>
            </a:r>
          </a:p>
        </p:txBody>
      </p:sp>
      <p:pic>
        <p:nvPicPr>
          <p:cNvPr id="6" name="Picture 5">
            <a:extLst>
              <a:ext uri="{FF2B5EF4-FFF2-40B4-BE49-F238E27FC236}">
                <a16:creationId xmlns:a16="http://schemas.microsoft.com/office/drawing/2014/main" id="{7B35752C-58FF-49E7-9843-81CF8D1E13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938" y="2221419"/>
            <a:ext cx="3659889" cy="3242267"/>
          </a:xfrm>
          <a:prstGeom prst="rect">
            <a:avLst/>
          </a:prstGeom>
        </p:spPr>
      </p:pic>
      <p:pic>
        <p:nvPicPr>
          <p:cNvPr id="8" name="Picture 7">
            <a:extLst>
              <a:ext uri="{FF2B5EF4-FFF2-40B4-BE49-F238E27FC236}">
                <a16:creationId xmlns:a16="http://schemas.microsoft.com/office/drawing/2014/main" id="{2620A70A-45DA-4425-8EC4-E7250132C12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6055" y="2221418"/>
            <a:ext cx="3659889" cy="3242267"/>
          </a:xfrm>
          <a:prstGeom prst="rect">
            <a:avLst/>
          </a:prstGeom>
        </p:spPr>
      </p:pic>
      <p:pic>
        <p:nvPicPr>
          <p:cNvPr id="10" name="Picture 9">
            <a:extLst>
              <a:ext uri="{FF2B5EF4-FFF2-40B4-BE49-F238E27FC236}">
                <a16:creationId xmlns:a16="http://schemas.microsoft.com/office/drawing/2014/main" id="{66C93C6D-C3A3-4255-A555-8E2B49DD20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7839" y="2221418"/>
            <a:ext cx="3659889" cy="3242267"/>
          </a:xfrm>
          <a:prstGeom prst="rect">
            <a:avLst/>
          </a:prstGeom>
        </p:spPr>
      </p:pic>
      <p:sp>
        <p:nvSpPr>
          <p:cNvPr id="11" name="TextBox 10">
            <a:extLst>
              <a:ext uri="{FF2B5EF4-FFF2-40B4-BE49-F238E27FC236}">
                <a16:creationId xmlns:a16="http://schemas.microsoft.com/office/drawing/2014/main" id="{C943AD1C-9E30-4A7D-812F-8000C0C5D8FA}"/>
              </a:ext>
            </a:extLst>
          </p:cNvPr>
          <p:cNvSpPr txBox="1"/>
          <p:nvPr/>
        </p:nvSpPr>
        <p:spPr>
          <a:xfrm>
            <a:off x="1270465" y="5477754"/>
            <a:ext cx="1531188" cy="369332"/>
          </a:xfrm>
          <a:prstGeom prst="rect">
            <a:avLst/>
          </a:prstGeom>
          <a:noFill/>
        </p:spPr>
        <p:txBody>
          <a:bodyPr wrap="none" rtlCol="0">
            <a:spAutoFit/>
          </a:bodyPr>
          <a:lstStyle/>
          <a:p>
            <a:r>
              <a:rPr lang="en-US" sz="1800" dirty="0"/>
              <a:t>Distance: 1m</a:t>
            </a:r>
          </a:p>
        </p:txBody>
      </p:sp>
      <p:sp>
        <p:nvSpPr>
          <p:cNvPr id="12" name="TextBox 11">
            <a:extLst>
              <a:ext uri="{FF2B5EF4-FFF2-40B4-BE49-F238E27FC236}">
                <a16:creationId xmlns:a16="http://schemas.microsoft.com/office/drawing/2014/main" id="{31B2463E-BBBE-4447-B1B3-8F0093DF1BE5}"/>
              </a:ext>
            </a:extLst>
          </p:cNvPr>
          <p:cNvSpPr txBox="1"/>
          <p:nvPr/>
        </p:nvSpPr>
        <p:spPr>
          <a:xfrm>
            <a:off x="5330405" y="5479041"/>
            <a:ext cx="1531188" cy="369332"/>
          </a:xfrm>
          <a:prstGeom prst="rect">
            <a:avLst/>
          </a:prstGeom>
          <a:noFill/>
        </p:spPr>
        <p:txBody>
          <a:bodyPr wrap="none" rtlCol="0">
            <a:spAutoFit/>
          </a:bodyPr>
          <a:lstStyle/>
          <a:p>
            <a:r>
              <a:rPr lang="en-US" dirty="0"/>
              <a:t>Distance: 2</a:t>
            </a:r>
            <a:r>
              <a:rPr lang="en-US" sz="1800" dirty="0"/>
              <a:t>m</a:t>
            </a:r>
          </a:p>
        </p:txBody>
      </p:sp>
      <p:sp>
        <p:nvSpPr>
          <p:cNvPr id="13" name="TextBox 12">
            <a:extLst>
              <a:ext uri="{FF2B5EF4-FFF2-40B4-BE49-F238E27FC236}">
                <a16:creationId xmlns:a16="http://schemas.microsoft.com/office/drawing/2014/main" id="{FE4C64E8-B4FF-4102-91C3-DF9A195BBE24}"/>
              </a:ext>
            </a:extLst>
          </p:cNvPr>
          <p:cNvSpPr txBox="1"/>
          <p:nvPr/>
        </p:nvSpPr>
        <p:spPr>
          <a:xfrm>
            <a:off x="9650671" y="5474870"/>
            <a:ext cx="1531188" cy="369332"/>
          </a:xfrm>
          <a:prstGeom prst="rect">
            <a:avLst/>
          </a:prstGeom>
          <a:noFill/>
        </p:spPr>
        <p:txBody>
          <a:bodyPr wrap="none" rtlCol="0">
            <a:spAutoFit/>
          </a:bodyPr>
          <a:lstStyle/>
          <a:p>
            <a:r>
              <a:rPr lang="en-US" dirty="0"/>
              <a:t>Distance: 3</a:t>
            </a:r>
            <a:r>
              <a:rPr lang="en-US" sz="1800" dirty="0"/>
              <a:t>m</a:t>
            </a:r>
          </a:p>
        </p:txBody>
      </p:sp>
    </p:spTree>
    <p:extLst>
      <p:ext uri="{BB962C8B-B14F-4D97-AF65-F5344CB8AC3E}">
        <p14:creationId xmlns:p14="http://schemas.microsoft.com/office/powerpoint/2010/main" val="366033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
            </a:pPr>
            <a:r>
              <a:rPr lang="en-US" altLang="zh-CN" dirty="0"/>
              <a:t>Conclusion</a:t>
            </a:r>
          </a:p>
        </p:txBody>
      </p:sp>
    </p:spTree>
    <p:extLst>
      <p:ext uri="{BB962C8B-B14F-4D97-AF65-F5344CB8AC3E}">
        <p14:creationId xmlns:p14="http://schemas.microsoft.com/office/powerpoint/2010/main" val="75091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Conclusions</a:t>
            </a:r>
            <a:endParaRPr lang="en-US" dirty="0"/>
          </a:p>
        </p:txBody>
      </p:sp>
      <p:sp>
        <p:nvSpPr>
          <p:cNvPr id="3" name="TextBox 2"/>
          <p:cNvSpPr txBox="1"/>
          <p:nvPr/>
        </p:nvSpPr>
        <p:spPr>
          <a:xfrm>
            <a:off x="447473" y="1459149"/>
            <a:ext cx="11638510" cy="5078313"/>
          </a:xfrm>
          <a:prstGeom prst="rect">
            <a:avLst/>
          </a:prstGeom>
          <a:noFill/>
        </p:spPr>
        <p:txBody>
          <a:bodyPr wrap="square" rtlCol="0">
            <a:spAutoFit/>
          </a:bodyPr>
          <a:lstStyle/>
          <a:p>
            <a:pPr>
              <a:lnSpc>
                <a:spcPct val="150000"/>
              </a:lnSpc>
            </a:pPr>
            <a:r>
              <a:rPr lang="en-US" sz="2400" dirty="0"/>
              <a:t>Fire grows very fast in home environment &amp; Industrial smart firefighters are very expensive</a:t>
            </a:r>
          </a:p>
          <a:p>
            <a:pPr marL="342900" indent="-342900">
              <a:lnSpc>
                <a:spcPct val="150000"/>
              </a:lnSpc>
              <a:buFont typeface="Arial" panose="020B0604020202020204" pitchFamily="34" charset="0"/>
              <a:buChar char="•"/>
            </a:pPr>
            <a:r>
              <a:rPr lang="en-US" sz="2400" b="1" dirty="0"/>
              <a:t>Our proposal: Low-cost Smart Fire Fighter</a:t>
            </a:r>
          </a:p>
          <a:p>
            <a:pPr marL="800100" lvl="1" indent="-342900">
              <a:lnSpc>
                <a:spcPct val="150000"/>
              </a:lnSpc>
              <a:buFont typeface="Arial" panose="020B0604020202020204" pitchFamily="34" charset="0"/>
              <a:buChar char="•"/>
            </a:pPr>
            <a:r>
              <a:rPr lang="en-US" sz="2400" dirty="0"/>
              <a:t>Low-cost IR sensor for fire detection</a:t>
            </a:r>
          </a:p>
          <a:p>
            <a:pPr marL="800100" lvl="1" indent="-342900">
              <a:lnSpc>
                <a:spcPct val="150000"/>
              </a:lnSpc>
              <a:buFont typeface="Arial" panose="020B0604020202020204" pitchFamily="34" charset="0"/>
              <a:buChar char="•"/>
            </a:pPr>
            <a:r>
              <a:rPr lang="en-US" sz="2400" dirty="0"/>
              <a:t>3D-Printed Robot arm for water control for extinguishing fire</a:t>
            </a:r>
          </a:p>
          <a:p>
            <a:pPr marL="800100" lvl="1" indent="-342900">
              <a:lnSpc>
                <a:spcPct val="150000"/>
              </a:lnSpc>
              <a:buFont typeface="Arial" panose="020B0604020202020204" pitchFamily="34" charset="0"/>
              <a:buChar char="•"/>
            </a:pPr>
            <a:r>
              <a:rPr lang="en-US" sz="2400" dirty="0"/>
              <a:t>Using ARC EM Starter Kit for algorithm development &amp; control</a:t>
            </a:r>
          </a:p>
          <a:p>
            <a:pPr marL="342900" indent="-342900">
              <a:lnSpc>
                <a:spcPct val="150000"/>
              </a:lnSpc>
              <a:buFont typeface="Arial" panose="020B0604020202020204" pitchFamily="34" charset="0"/>
              <a:buChar char="•"/>
            </a:pPr>
            <a:r>
              <a:rPr lang="en-US" sz="2400" b="1" dirty="0"/>
              <a:t>Future works</a:t>
            </a:r>
          </a:p>
          <a:p>
            <a:pPr marL="800100" lvl="1" indent="-342900">
              <a:lnSpc>
                <a:spcPct val="150000"/>
              </a:lnSpc>
              <a:buFont typeface="Arial" panose="020B0604020202020204" pitchFamily="34" charset="0"/>
              <a:buChar char="•"/>
            </a:pPr>
            <a:r>
              <a:rPr lang="en-US" sz="2400" dirty="0"/>
              <a:t>Multi-sensor nodes with wireless connections</a:t>
            </a:r>
          </a:p>
          <a:p>
            <a:pPr marL="800100" lvl="1" indent="-342900">
              <a:lnSpc>
                <a:spcPct val="150000"/>
              </a:lnSpc>
              <a:buFont typeface="Arial" panose="020B0604020202020204" pitchFamily="34" charset="0"/>
              <a:buChar char="•"/>
            </a:pPr>
            <a:r>
              <a:rPr lang="en-US" sz="2400"/>
              <a:t>Embedded machine learning </a:t>
            </a:r>
            <a:r>
              <a:rPr lang="en-US" sz="2400" dirty="0"/>
              <a:t>for fire classification</a:t>
            </a:r>
            <a:r>
              <a:rPr lang="en-US" sz="1800" dirty="0"/>
              <a:t> </a:t>
            </a:r>
          </a:p>
        </p:txBody>
      </p:sp>
    </p:spTree>
    <p:extLst>
      <p:ext uri="{BB962C8B-B14F-4D97-AF65-F5344CB8AC3E}">
        <p14:creationId xmlns:p14="http://schemas.microsoft.com/office/powerpoint/2010/main" val="402074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a:xfrm>
            <a:off x="609600" y="5185902"/>
            <a:ext cx="4876800" cy="396815"/>
          </a:xfrm>
        </p:spPr>
        <p:txBody>
          <a:bodyPr>
            <a:normAutofit/>
          </a:bodyPr>
          <a:lstStyle/>
          <a:p>
            <a:r>
              <a:rPr lang="en-US" altLang="zh-TW" sz="1600" i="1" dirty="0">
                <a:solidFill>
                  <a:schemeClr val="tx1">
                    <a:lumMod val="75000"/>
                    <a:lumOff val="25000"/>
                  </a:schemeClr>
                </a:solidFill>
              </a:rPr>
              <a:t>August 2019</a:t>
            </a:r>
            <a:endParaRPr lang="zh-TW" altLang="en-US" sz="1600" i="1" dirty="0">
              <a:solidFill>
                <a:schemeClr val="tx1">
                  <a:lumMod val="75000"/>
                  <a:lumOff val="25000"/>
                </a:schemeClr>
              </a:solidFill>
            </a:endParaRPr>
          </a:p>
        </p:txBody>
      </p:sp>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a:xfrm>
            <a:off x="609600" y="3815849"/>
            <a:ext cx="10962523" cy="1024166"/>
          </a:xfrm>
        </p:spPr>
        <p:txBody>
          <a:bodyPr>
            <a:normAutofit fontScale="77500" lnSpcReduction="20000"/>
          </a:bodyPr>
          <a:lstStyle/>
          <a:p>
            <a:r>
              <a:rPr lang="en-US" altLang="zh-TW" b="1" dirty="0" err="1"/>
              <a:t>UETer</a:t>
            </a:r>
            <a:r>
              <a:rPr lang="en-US" altLang="zh-TW" b="1" dirty="0"/>
              <a:t>: </a:t>
            </a:r>
            <a:r>
              <a:rPr lang="en-US" altLang="zh-TW" b="1" u="sng" dirty="0"/>
              <a:t>DANG Hai </a:t>
            </a:r>
            <a:r>
              <a:rPr lang="en-US" altLang="zh-TW" b="1" u="sng" dirty="0" err="1"/>
              <a:t>Ninh</a:t>
            </a:r>
            <a:r>
              <a:rPr lang="en-US" altLang="zh-TW" b="1" dirty="0"/>
              <a:t> &amp; VU </a:t>
            </a:r>
            <a:r>
              <a:rPr lang="en-US" altLang="zh-TW" b="1" dirty="0" err="1"/>
              <a:t>Huong</a:t>
            </a:r>
            <a:r>
              <a:rPr lang="en-US" altLang="zh-TW" b="1" dirty="0"/>
              <a:t> </a:t>
            </a:r>
            <a:r>
              <a:rPr lang="en-US" altLang="zh-TW" b="1" dirty="0" err="1"/>
              <a:t>Giang</a:t>
            </a:r>
            <a:br>
              <a:rPr lang="en-US" altLang="zh-TW" b="1" dirty="0"/>
            </a:br>
            <a:endParaRPr lang="en-US" altLang="zh-TW" b="1" dirty="0"/>
          </a:p>
          <a:p>
            <a:r>
              <a:rPr lang="en-US" dirty="0">
                <a:solidFill>
                  <a:schemeClr val="tx1">
                    <a:lumMod val="75000"/>
                    <a:lumOff val="25000"/>
                  </a:schemeClr>
                </a:solidFill>
              </a:rPr>
              <a:t>VNU Key Laboratory for Smart Integrated Systems (SISLAB)</a:t>
            </a:r>
          </a:p>
          <a:p>
            <a:r>
              <a:rPr lang="en-US" dirty="0">
                <a:solidFill>
                  <a:schemeClr val="tx1">
                    <a:lumMod val="75000"/>
                    <a:lumOff val="25000"/>
                  </a:schemeClr>
                </a:solidFill>
              </a:rPr>
              <a:t>VNU University of Engineering and Technology (VNU-UET)</a:t>
            </a:r>
            <a:endParaRPr lang="en-US" altLang="zh-TW" dirty="0">
              <a:solidFill>
                <a:schemeClr val="tx1">
                  <a:lumMod val="75000"/>
                  <a:lumOff val="25000"/>
                </a:schemeClr>
              </a:solidFill>
            </a:endParaRPr>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dirty="0">
                <a:effectLst>
                  <a:outerShdw blurRad="38100" dist="38100" dir="2700000" algn="tl">
                    <a:srgbClr val="000000">
                      <a:alpha val="43137"/>
                    </a:srgbClr>
                  </a:outerShdw>
                </a:effectLst>
              </a:rPr>
              <a:t>SMART FIREFIGHTER</a:t>
            </a:r>
            <a:endParaRPr lang="zh-TW" altLang="en-US"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D9ABEC45-49F6-408E-8A92-E2B433E79E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pic>
        <p:nvPicPr>
          <p:cNvPr id="7" name="Picture 5"/>
          <p:cNvPicPr preferRelativeResize="0">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8445" y="301660"/>
            <a:ext cx="871330" cy="851280"/>
          </a:xfrm>
          <a:prstGeom prst="rect">
            <a:avLst/>
          </a:prstGeom>
          <a:noFill/>
          <a:ln>
            <a:noFill/>
          </a:ln>
          <a:effectLst>
            <a:outerShdw dist="7184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ADDE47D-E26D-4E48-B142-689C435538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4166" y="474434"/>
            <a:ext cx="1802277" cy="604565"/>
          </a:xfrm>
          <a:prstGeom prst="rect">
            <a:avLst/>
          </a:prstGeom>
        </p:spPr>
      </p:pic>
    </p:spTree>
    <p:extLst>
      <p:ext uri="{BB962C8B-B14F-4D97-AF65-F5344CB8AC3E}">
        <p14:creationId xmlns:p14="http://schemas.microsoft.com/office/powerpoint/2010/main" val="117521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t>Motivation and objectives</a:t>
            </a:r>
          </a:p>
          <a:p>
            <a:pPr marL="342900" indent="-342900">
              <a:lnSpc>
                <a:spcPct val="200000"/>
              </a:lnSpc>
              <a:spcBef>
                <a:spcPts val="0"/>
              </a:spcBef>
              <a:buClr>
                <a:srgbClr val="7030A0"/>
              </a:buClr>
              <a:buFont typeface="Wingdings" pitchFamily="2" charset="2"/>
              <a:buChar char="n"/>
            </a:pPr>
            <a:r>
              <a:rPr lang="en-US" altLang="zh-TW" dirty="0"/>
              <a:t>Design implementation</a:t>
            </a:r>
          </a:p>
          <a:p>
            <a:pPr marL="342900" indent="-342900">
              <a:lnSpc>
                <a:spcPct val="200000"/>
              </a:lnSpc>
              <a:spcBef>
                <a:spcPts val="0"/>
              </a:spcBef>
              <a:buClr>
                <a:srgbClr val="7030A0"/>
              </a:buClr>
              <a:buFont typeface="Wingdings" pitchFamily="2" charset="2"/>
              <a:buChar char="n"/>
            </a:pPr>
            <a:r>
              <a:rPr lang="en-US" altLang="zh-TW" dirty="0"/>
              <a:t>Test results</a:t>
            </a:r>
          </a:p>
          <a:p>
            <a:pPr marL="342900" indent="-342900">
              <a:lnSpc>
                <a:spcPct val="200000"/>
              </a:lnSpc>
              <a:spcBef>
                <a:spcPts val="0"/>
              </a:spcBef>
              <a:buClr>
                <a:srgbClr val="7030A0"/>
              </a:buClr>
              <a:buFont typeface="Wingdings" pitchFamily="2" charset="2"/>
              <a:buChar char="n"/>
            </a:pPr>
            <a:r>
              <a:rPr lang="en-US" altLang="zh-CN" dirty="0"/>
              <a:t>Conclusion</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
            </a:pPr>
            <a:r>
              <a:rPr lang="en-US" altLang="zh-TW" dirty="0"/>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Tree>
    <p:extLst>
      <p:ext uri="{BB962C8B-B14F-4D97-AF65-F5344CB8AC3E}">
        <p14:creationId xmlns:p14="http://schemas.microsoft.com/office/powerpoint/2010/main" val="22491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2378" y="2207975"/>
            <a:ext cx="4611194" cy="3333710"/>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735" y="3438117"/>
            <a:ext cx="2480369" cy="1634223"/>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6511" y="1463725"/>
            <a:ext cx="2261746" cy="1488500"/>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93708" y="1439276"/>
            <a:ext cx="2359727" cy="1537398"/>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28417" y="3056037"/>
            <a:ext cx="2490886" cy="1637585"/>
          </a:xfrm>
          <a:prstGeom prst="rect">
            <a:avLst/>
          </a:prstGeom>
        </p:spPr>
      </p:pic>
      <p:sp>
        <p:nvSpPr>
          <p:cNvPr id="13" name="TextBox 12"/>
          <p:cNvSpPr txBox="1"/>
          <p:nvPr/>
        </p:nvSpPr>
        <p:spPr>
          <a:xfrm>
            <a:off x="344962" y="5621048"/>
            <a:ext cx="10446025" cy="369332"/>
          </a:xfrm>
          <a:prstGeom prst="rect">
            <a:avLst/>
          </a:prstGeom>
          <a:noFill/>
        </p:spPr>
        <p:txBody>
          <a:bodyPr wrap="square" rtlCol="0">
            <a:spAutoFit/>
          </a:bodyPr>
          <a:lstStyle/>
          <a:p>
            <a:r>
              <a:rPr lang="en-US" dirty="0"/>
              <a:t>NIST, “Dry Scotch Pine Tree Fire”, source: https://www.youtube.com/watch?v=fsaLCdC3iWw</a:t>
            </a:r>
          </a:p>
        </p:txBody>
      </p:sp>
      <p:sp>
        <p:nvSpPr>
          <p:cNvPr id="14" name="TextBox 13"/>
          <p:cNvSpPr txBox="1"/>
          <p:nvPr/>
        </p:nvSpPr>
        <p:spPr>
          <a:xfrm>
            <a:off x="609609" y="6030930"/>
            <a:ext cx="10250175" cy="461665"/>
          </a:xfrm>
          <a:prstGeom prst="rect">
            <a:avLst/>
          </a:prstGeom>
          <a:noFill/>
        </p:spPr>
        <p:txBody>
          <a:bodyPr wrap="square" rtlCol="0">
            <a:spAutoFit/>
          </a:bodyPr>
          <a:lstStyle/>
          <a:p>
            <a:pPr marL="285750" indent="-285750">
              <a:buFont typeface="Symbol" panose="05050102010706020507" pitchFamily="18" charset="2"/>
              <a:buChar char="Þ"/>
            </a:pPr>
            <a:r>
              <a:rPr lang="en-US" sz="2400" dirty="0">
                <a:solidFill>
                  <a:srgbClr val="FF0000"/>
                </a:solidFill>
              </a:rPr>
              <a:t>Quick methods to identify and extinguish fire saving lives and properties</a:t>
            </a:r>
          </a:p>
        </p:txBody>
      </p:sp>
      <p:sp>
        <p:nvSpPr>
          <p:cNvPr id="3" name="TextBox 2"/>
          <p:cNvSpPr txBox="1"/>
          <p:nvPr/>
        </p:nvSpPr>
        <p:spPr>
          <a:xfrm>
            <a:off x="9053435" y="1991200"/>
            <a:ext cx="1313180" cy="369332"/>
          </a:xfrm>
          <a:prstGeom prst="rect">
            <a:avLst/>
          </a:prstGeom>
          <a:noFill/>
        </p:spPr>
        <p:txBody>
          <a:bodyPr wrap="none" rtlCol="0">
            <a:spAutoFit/>
          </a:bodyPr>
          <a:lstStyle/>
          <a:p>
            <a:r>
              <a:rPr lang="en-US" sz="1800" b="1" dirty="0"/>
              <a:t>8 seconds</a:t>
            </a:r>
          </a:p>
        </p:txBody>
      </p:sp>
      <p:sp>
        <p:nvSpPr>
          <p:cNvPr id="11" name="TextBox 10"/>
          <p:cNvSpPr txBox="1"/>
          <p:nvPr/>
        </p:nvSpPr>
        <p:spPr>
          <a:xfrm>
            <a:off x="10519303" y="3744863"/>
            <a:ext cx="1441420" cy="369332"/>
          </a:xfrm>
          <a:prstGeom prst="rect">
            <a:avLst/>
          </a:prstGeom>
          <a:noFill/>
        </p:spPr>
        <p:txBody>
          <a:bodyPr wrap="none" rtlCol="0">
            <a:spAutoFit/>
          </a:bodyPr>
          <a:lstStyle/>
          <a:p>
            <a:r>
              <a:rPr lang="en-US" b="1" dirty="0"/>
              <a:t>16</a:t>
            </a:r>
            <a:r>
              <a:rPr lang="en-US" sz="1800" b="1" dirty="0"/>
              <a:t> seconds</a:t>
            </a:r>
          </a:p>
        </p:txBody>
      </p:sp>
      <p:sp>
        <p:nvSpPr>
          <p:cNvPr id="12" name="TextBox 11"/>
          <p:cNvSpPr txBox="1"/>
          <p:nvPr/>
        </p:nvSpPr>
        <p:spPr>
          <a:xfrm>
            <a:off x="831111" y="2952225"/>
            <a:ext cx="1313180" cy="369332"/>
          </a:xfrm>
          <a:prstGeom prst="rect">
            <a:avLst/>
          </a:prstGeom>
          <a:noFill/>
        </p:spPr>
        <p:txBody>
          <a:bodyPr wrap="none" rtlCol="0">
            <a:spAutoFit/>
          </a:bodyPr>
          <a:lstStyle/>
          <a:p>
            <a:r>
              <a:rPr lang="en-US" b="1" dirty="0"/>
              <a:t>4</a:t>
            </a:r>
            <a:r>
              <a:rPr lang="en-US" sz="1800" b="1" dirty="0"/>
              <a:t> seconds</a:t>
            </a:r>
          </a:p>
        </p:txBody>
      </p:sp>
      <p:sp>
        <p:nvSpPr>
          <p:cNvPr id="15" name="TextBox 14"/>
          <p:cNvSpPr txBox="1"/>
          <p:nvPr/>
        </p:nvSpPr>
        <p:spPr>
          <a:xfrm>
            <a:off x="733565" y="5080666"/>
            <a:ext cx="1184940" cy="369332"/>
          </a:xfrm>
          <a:prstGeom prst="rect">
            <a:avLst/>
          </a:prstGeom>
          <a:noFill/>
        </p:spPr>
        <p:txBody>
          <a:bodyPr wrap="none" rtlCol="0">
            <a:spAutoFit/>
          </a:bodyPr>
          <a:lstStyle/>
          <a:p>
            <a:r>
              <a:rPr lang="en-US" b="1" dirty="0"/>
              <a:t>1 </a:t>
            </a:r>
            <a:r>
              <a:rPr lang="en-US" sz="1800" b="1" dirty="0"/>
              <a:t>second</a:t>
            </a:r>
          </a:p>
        </p:txBody>
      </p:sp>
    </p:spTree>
    <p:extLst>
      <p:ext uri="{BB962C8B-B14F-4D97-AF65-F5344CB8AC3E}">
        <p14:creationId xmlns:p14="http://schemas.microsoft.com/office/powerpoint/2010/main" val="244648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 (cont.)</a:t>
            </a:r>
            <a:endParaRPr lang="en-US" dirty="0"/>
          </a:p>
        </p:txBody>
      </p:sp>
      <p:pic>
        <p:nvPicPr>
          <p:cNvPr id="9" name="Picture 2" descr="https://www.onskyinc.com/wp-content/uploads/2018/11/smoke-sensor.png">
            <a:extLst>
              <a:ext uri="{FF2B5EF4-FFF2-40B4-BE49-F238E27FC236}">
                <a16:creationId xmlns:a16="http://schemas.microsoft.com/office/drawing/2014/main" id="{8F331949-9F6A-4530-8AA3-5591890D4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85" y="3050932"/>
            <a:ext cx="1166179" cy="1123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7A28AB3-7729-4F99-A814-E379133D4EA4}"/>
              </a:ext>
            </a:extLst>
          </p:cNvPr>
          <p:cNvSpPr txBox="1">
            <a:spLocks/>
          </p:cNvSpPr>
          <p:nvPr/>
        </p:nvSpPr>
        <p:spPr>
          <a:xfrm>
            <a:off x="2083693" y="3090335"/>
            <a:ext cx="2890833" cy="1222629"/>
          </a:xfrm>
          <a:prstGeom prst="rect">
            <a:avLst/>
          </a:prstGeom>
        </p:spPr>
        <p:txBody>
          <a:bodyPr vert="horz" lIns="91440" tIns="45720" rIns="91440" bIns="45720" rtlCol="0">
            <a:no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Smoke sensor:</a:t>
            </a:r>
          </a:p>
          <a:p>
            <a:pPr marL="342900" indent="-342900">
              <a:lnSpc>
                <a:spcPct val="150000"/>
              </a:lnSpc>
              <a:spcBef>
                <a:spcPts val="0"/>
              </a:spcBef>
              <a:buClr>
                <a:srgbClr val="7030A0"/>
              </a:buClr>
              <a:buFont typeface="Arial" pitchFamily="34" charset="0"/>
              <a:buChar char="•"/>
            </a:pPr>
            <a:r>
              <a:rPr lang="en-US" altLang="zh-TW" sz="1800" dirty="0"/>
              <a:t>Slow detection</a:t>
            </a:r>
          </a:p>
          <a:p>
            <a:pPr marL="342900" indent="-342900">
              <a:lnSpc>
                <a:spcPct val="150000"/>
              </a:lnSpc>
              <a:spcBef>
                <a:spcPts val="0"/>
              </a:spcBef>
              <a:buClr>
                <a:srgbClr val="7030A0"/>
              </a:buClr>
              <a:buFont typeface="Arial" pitchFamily="34" charset="0"/>
              <a:buChar char="•"/>
            </a:pPr>
            <a:r>
              <a:rPr lang="en-US" altLang="zh-TW" sz="1800" dirty="0"/>
              <a:t>No location of flame</a:t>
            </a:r>
          </a:p>
        </p:txBody>
      </p:sp>
      <p:grpSp>
        <p:nvGrpSpPr>
          <p:cNvPr id="11" name="Group 10">
            <a:extLst>
              <a:ext uri="{FF2B5EF4-FFF2-40B4-BE49-F238E27FC236}">
                <a16:creationId xmlns:a16="http://schemas.microsoft.com/office/drawing/2014/main" id="{C24C48E7-0BEB-47AB-A22F-252648950E97}"/>
              </a:ext>
            </a:extLst>
          </p:cNvPr>
          <p:cNvGrpSpPr/>
          <p:nvPr/>
        </p:nvGrpSpPr>
        <p:grpSpPr>
          <a:xfrm>
            <a:off x="609609" y="4027224"/>
            <a:ext cx="4166328" cy="2071456"/>
            <a:chOff x="773081" y="2563704"/>
            <a:chExt cx="5055880" cy="2608353"/>
          </a:xfrm>
        </p:grpSpPr>
        <p:pic>
          <p:nvPicPr>
            <p:cNvPr id="12" name="Picture 4" descr="https://productimages.withfloats.com/actual/5c2de45e8a991f0001dcf561.jpg">
              <a:extLst>
                <a:ext uri="{FF2B5EF4-FFF2-40B4-BE49-F238E27FC236}">
                  <a16:creationId xmlns:a16="http://schemas.microsoft.com/office/drawing/2014/main" id="{8902A8ED-8FD6-46C2-9A6E-71AD6FE95C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8"/>
            <a:stretch/>
          </p:blipFill>
          <p:spPr bwMode="auto">
            <a:xfrm>
              <a:off x="773081" y="2563704"/>
              <a:ext cx="1108663" cy="26083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a:extLst>
                <a:ext uri="{FF2B5EF4-FFF2-40B4-BE49-F238E27FC236}">
                  <a16:creationId xmlns:a16="http://schemas.microsoft.com/office/drawing/2014/main" id="{8D8CA38B-F998-4894-9E6A-4BF05C2E8844}"/>
                </a:ext>
              </a:extLst>
            </p:cNvPr>
            <p:cNvSpPr txBox="1">
              <a:spLocks/>
            </p:cNvSpPr>
            <p:nvPr/>
          </p:nvSpPr>
          <p:spPr>
            <a:xfrm>
              <a:off x="2561896" y="2855288"/>
              <a:ext cx="3267065" cy="2229956"/>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Wide water spray nozzle:</a:t>
              </a:r>
            </a:p>
            <a:p>
              <a:pPr marL="342900" indent="-342900">
                <a:lnSpc>
                  <a:spcPct val="150000"/>
                </a:lnSpc>
                <a:spcBef>
                  <a:spcPts val="0"/>
                </a:spcBef>
                <a:buClr>
                  <a:srgbClr val="7030A0"/>
                </a:buClr>
                <a:buFont typeface="Arial" panose="020B0604020202020204" pitchFamily="34" charset="0"/>
                <a:buChar char="•"/>
              </a:pPr>
              <a:r>
                <a:rPr lang="en-US" altLang="zh-TW" sz="1800" dirty="0"/>
                <a:t>Waste water</a:t>
              </a:r>
            </a:p>
            <a:p>
              <a:pPr marL="342900" indent="-342900">
                <a:lnSpc>
                  <a:spcPct val="150000"/>
                </a:lnSpc>
                <a:spcBef>
                  <a:spcPts val="0"/>
                </a:spcBef>
                <a:buClr>
                  <a:srgbClr val="7030A0"/>
                </a:buClr>
                <a:buFont typeface="Arial" panose="020B0604020202020204" pitchFamily="34" charset="0"/>
                <a:buChar char="•"/>
              </a:pPr>
              <a:r>
                <a:rPr lang="en-US" altLang="zh-TW" sz="1800" dirty="0"/>
                <a:t>Causing damage to other furniture</a:t>
              </a:r>
            </a:p>
          </p:txBody>
        </p:sp>
      </p:grpSp>
      <p:sp>
        <p:nvSpPr>
          <p:cNvPr id="18" name="Text Placeholder 2">
            <a:extLst>
              <a:ext uri="{FF2B5EF4-FFF2-40B4-BE49-F238E27FC236}">
                <a16:creationId xmlns:a16="http://schemas.microsoft.com/office/drawing/2014/main" id="{4B7FF295-ECDF-4214-859C-A75B7868BC64}"/>
              </a:ext>
            </a:extLst>
          </p:cNvPr>
          <p:cNvSpPr txBox="1">
            <a:spLocks/>
          </p:cNvSpPr>
          <p:nvPr/>
        </p:nvSpPr>
        <p:spPr>
          <a:xfrm>
            <a:off x="6400369" y="2755721"/>
            <a:ext cx="5472388" cy="2543005"/>
          </a:xfrm>
          <a:prstGeom prst="rect">
            <a:avLst/>
          </a:prstGeom>
        </p:spPr>
        <p:txBody>
          <a:bodyPr>
            <a:normAutofit/>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50000"/>
              </a:lnSpc>
              <a:spcBef>
                <a:spcPct val="0"/>
              </a:spcBef>
              <a:buClr>
                <a:srgbClr val="7030A0"/>
              </a:buClr>
              <a:buNone/>
            </a:pPr>
            <a:r>
              <a:rPr lang="en-US" altLang="zh-TW" sz="2800" b="1">
                <a:solidFill>
                  <a:schemeClr val="tx2"/>
                </a:solidFill>
                <a:latin typeface="+mj-lt"/>
                <a:ea typeface="+mj-ea"/>
                <a:cs typeface="+mj-cs"/>
              </a:rPr>
              <a:t>Industrial flame sensor</a:t>
            </a:r>
            <a:endParaRPr lang="en-US" altLang="zh-TW" sz="2800" b="1" dirty="0">
              <a:solidFill>
                <a:schemeClr val="tx2"/>
              </a:solidFill>
              <a:latin typeface="+mj-lt"/>
              <a:ea typeface="+mj-ea"/>
              <a:cs typeface="+mj-cs"/>
            </a:endParaRPr>
          </a:p>
          <a:p>
            <a:pPr marL="342900" indent="-342900" algn="just">
              <a:lnSpc>
                <a:spcPct val="150000"/>
              </a:lnSpc>
              <a:spcBef>
                <a:spcPts val="0"/>
              </a:spcBef>
              <a:buClr>
                <a:srgbClr val="7030A0"/>
              </a:buClr>
              <a:buFont typeface="Wingdings" pitchFamily="2" charset="2"/>
              <a:buChar char="n"/>
            </a:pPr>
            <a:r>
              <a:rPr lang="en-US" altLang="zh-CN"/>
              <a:t>Sensitive and fast fire detection</a:t>
            </a:r>
          </a:p>
          <a:p>
            <a:pPr marL="342900" indent="-342900" algn="just">
              <a:lnSpc>
                <a:spcPct val="150000"/>
              </a:lnSpc>
              <a:spcBef>
                <a:spcPts val="0"/>
              </a:spcBef>
              <a:buClr>
                <a:srgbClr val="7030A0"/>
              </a:buClr>
              <a:buFont typeface="Wingdings" pitchFamily="2" charset="2"/>
              <a:buChar char="n"/>
            </a:pPr>
            <a:r>
              <a:rPr lang="en-US" altLang="zh-TW">
                <a:solidFill>
                  <a:srgbClr val="FF0000"/>
                </a:solidFill>
              </a:rPr>
              <a:t>No location of flame</a:t>
            </a:r>
            <a:endParaRPr lang="en-US" altLang="zh-CN">
              <a:solidFill>
                <a:srgbClr val="FF0000"/>
              </a:solidFill>
            </a:endParaRPr>
          </a:p>
          <a:p>
            <a:pPr marL="342900" indent="-342900" algn="just">
              <a:lnSpc>
                <a:spcPct val="150000"/>
              </a:lnSpc>
              <a:spcBef>
                <a:spcPts val="0"/>
              </a:spcBef>
              <a:buClr>
                <a:srgbClr val="7030A0"/>
              </a:buClr>
              <a:buFont typeface="Wingdings" pitchFamily="2" charset="2"/>
              <a:buChar char="n"/>
            </a:pPr>
            <a:r>
              <a:rPr lang="en-US" altLang="zh-TW">
                <a:solidFill>
                  <a:srgbClr val="FF0000"/>
                </a:solidFill>
              </a:rPr>
              <a:t>Expensive</a:t>
            </a:r>
            <a:endParaRPr lang="en-US" altLang="zh-TW" dirty="0">
              <a:solidFill>
                <a:srgbClr val="FF0000"/>
              </a:solidFill>
            </a:endParaRPr>
          </a:p>
        </p:txBody>
      </p:sp>
      <p:sp>
        <p:nvSpPr>
          <p:cNvPr id="19" name="Arrow: Right 12">
            <a:extLst>
              <a:ext uri="{FF2B5EF4-FFF2-40B4-BE49-F238E27FC236}">
                <a16:creationId xmlns:a16="http://schemas.microsoft.com/office/drawing/2014/main" id="{A689B5AE-7B72-471B-B82B-56D6A0FBDD63}"/>
              </a:ext>
            </a:extLst>
          </p:cNvPr>
          <p:cNvSpPr/>
          <p:nvPr/>
        </p:nvSpPr>
        <p:spPr>
          <a:xfrm>
            <a:off x="5471223" y="3849900"/>
            <a:ext cx="636067" cy="3595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20" name="Group 19">
            <a:extLst>
              <a:ext uri="{FF2B5EF4-FFF2-40B4-BE49-F238E27FC236}">
                <a16:creationId xmlns:a16="http://schemas.microsoft.com/office/drawing/2014/main" id="{5649837E-A332-4DC2-8D3D-0BFE4C7A3985}"/>
              </a:ext>
            </a:extLst>
          </p:cNvPr>
          <p:cNvGrpSpPr/>
          <p:nvPr/>
        </p:nvGrpSpPr>
        <p:grpSpPr>
          <a:xfrm>
            <a:off x="609609" y="1898251"/>
            <a:ext cx="4087003" cy="1287532"/>
            <a:chOff x="773081" y="4858617"/>
            <a:chExt cx="4959619" cy="1621245"/>
          </a:xfrm>
        </p:grpSpPr>
        <p:pic>
          <p:nvPicPr>
            <p:cNvPr id="21" name="Picture 20">
              <a:extLst>
                <a:ext uri="{FF2B5EF4-FFF2-40B4-BE49-F238E27FC236}">
                  <a16:creationId xmlns:a16="http://schemas.microsoft.com/office/drawing/2014/main" id="{4FD0698E-F82F-4B35-B8E4-1B493D405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081" y="5114586"/>
              <a:ext cx="1272801" cy="1272801"/>
            </a:xfrm>
            <a:prstGeom prst="rect">
              <a:avLst/>
            </a:prstGeom>
          </p:spPr>
        </p:pic>
        <p:sp>
          <p:nvSpPr>
            <p:cNvPr id="22" name="TextBox 21">
              <a:extLst>
                <a:ext uri="{FF2B5EF4-FFF2-40B4-BE49-F238E27FC236}">
                  <a16:creationId xmlns:a16="http://schemas.microsoft.com/office/drawing/2014/main" id="{6C371010-703D-480A-9141-AB1A95FA8E88}"/>
                </a:ext>
              </a:extLst>
            </p:cNvPr>
            <p:cNvSpPr txBox="1"/>
            <p:nvPr/>
          </p:nvSpPr>
          <p:spPr>
            <a:xfrm>
              <a:off x="2658157" y="4858617"/>
              <a:ext cx="3074543" cy="1621245"/>
            </a:xfrm>
            <a:prstGeom prst="rect">
              <a:avLst/>
            </a:prstGeom>
            <a:noFill/>
          </p:spPr>
          <p:txBody>
            <a:bodyPr wrap="square" rtlCol="0">
              <a:spAutoFit/>
            </a:bodyPr>
            <a:lstStyle/>
            <a:p>
              <a:pPr>
                <a:lnSpc>
                  <a:spcPct val="150000"/>
                </a:lnSpc>
                <a:buClr>
                  <a:schemeClr val="accent1"/>
                </a:buClr>
              </a:pPr>
              <a:r>
                <a:rPr lang="en-US" dirty="0">
                  <a:cs typeface="Times New Roman" pitchFamily="18" charset="0"/>
                </a:rPr>
                <a:t>Fire extinguisher</a:t>
              </a:r>
            </a:p>
            <a:p>
              <a:pPr marL="285750" indent="-285750">
                <a:lnSpc>
                  <a:spcPct val="150000"/>
                </a:lnSpc>
                <a:buClr>
                  <a:schemeClr val="accent1"/>
                </a:buClr>
                <a:buFont typeface="Arial" pitchFamily="34" charset="0"/>
                <a:buChar char="•"/>
              </a:pPr>
              <a:r>
                <a:rPr lang="en-US" dirty="0">
                  <a:cs typeface="Times New Roman" pitchFamily="18" charset="0"/>
                </a:rPr>
                <a:t>Heavy</a:t>
              </a:r>
            </a:p>
            <a:p>
              <a:pPr marL="285750" indent="-285750">
                <a:lnSpc>
                  <a:spcPct val="150000"/>
                </a:lnSpc>
                <a:buClr>
                  <a:schemeClr val="accent1"/>
                </a:buClr>
                <a:buFont typeface="Arial" pitchFamily="34" charset="0"/>
                <a:buChar char="•"/>
              </a:pPr>
              <a:r>
                <a:rPr lang="en-US" dirty="0">
                  <a:cs typeface="Times New Roman" pitchFamily="18" charset="0"/>
                </a:rPr>
                <a:t>Limited visibility</a:t>
              </a:r>
            </a:p>
          </p:txBody>
        </p:sp>
      </p:grpSp>
      <p:sp>
        <p:nvSpPr>
          <p:cNvPr id="23" name="Right Brace 22">
            <a:extLst>
              <a:ext uri="{FF2B5EF4-FFF2-40B4-BE49-F238E27FC236}">
                <a16:creationId xmlns:a16="http://schemas.microsoft.com/office/drawing/2014/main" id="{B9A83EA1-C578-4E76-A801-DD1B29760B2B}"/>
              </a:ext>
            </a:extLst>
          </p:cNvPr>
          <p:cNvSpPr/>
          <p:nvPr/>
        </p:nvSpPr>
        <p:spPr>
          <a:xfrm>
            <a:off x="4974526" y="2149917"/>
            <a:ext cx="496697" cy="3735979"/>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538585" y="1510301"/>
            <a:ext cx="4435941" cy="461665"/>
          </a:xfrm>
          <a:prstGeom prst="rect">
            <a:avLst/>
          </a:prstGeom>
          <a:noFill/>
        </p:spPr>
        <p:txBody>
          <a:bodyPr wrap="square" rtlCol="0">
            <a:spAutoFit/>
          </a:bodyPr>
          <a:lstStyle/>
          <a:p>
            <a:pPr algn="ctr"/>
            <a:r>
              <a:rPr lang="en-US" sz="2400" b="1" dirty="0"/>
              <a:t>Traditional methods</a:t>
            </a:r>
          </a:p>
        </p:txBody>
      </p:sp>
      <p:pic>
        <p:nvPicPr>
          <p:cNvPr id="1026" name="Picture 2">
            <a:extLst>
              <a:ext uri="{FF2B5EF4-FFF2-40B4-BE49-F238E27FC236}">
                <a16:creationId xmlns:a16="http://schemas.microsoft.com/office/drawing/2014/main" id="{2E78E3F7-8BE0-44C1-B5C0-18397282A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913520" y="4174807"/>
            <a:ext cx="2041832" cy="222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75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Our objective: low-cost </a:t>
            </a:r>
            <a:r>
              <a:rPr lang="en-US" altLang="zh-TW"/>
              <a:t>smart fire </a:t>
            </a:r>
            <a:r>
              <a:rPr lang="en-US" altLang="zh-TW" dirty="0"/>
              <a:t>fighter</a:t>
            </a:r>
            <a:endParaRPr lang="en-US" dirty="0"/>
          </a:p>
        </p:txBody>
      </p:sp>
      <p:sp>
        <p:nvSpPr>
          <p:cNvPr id="14" name="TextBox 13">
            <a:extLst>
              <a:ext uri="{FF2B5EF4-FFF2-40B4-BE49-F238E27FC236}">
                <a16:creationId xmlns:a16="http://schemas.microsoft.com/office/drawing/2014/main" id="{7BA1835A-ED81-43E4-BB19-60D7BAFDDFB3}"/>
              </a:ext>
            </a:extLst>
          </p:cNvPr>
          <p:cNvSpPr txBox="1"/>
          <p:nvPr/>
        </p:nvSpPr>
        <p:spPr>
          <a:xfrm>
            <a:off x="6965879" y="1844702"/>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Times New Roman" pitchFamily="18" charset="0"/>
                <a:cs typeface="Times New Roman" pitchFamily="18" charset="0"/>
              </a:rPr>
              <a:t>Autonomously detect and extinguish the fire</a:t>
            </a:r>
          </a:p>
        </p:txBody>
      </p:sp>
      <p:sp>
        <p:nvSpPr>
          <p:cNvPr id="16" name="Rectangle 15">
            <a:extLst>
              <a:ext uri="{FF2B5EF4-FFF2-40B4-BE49-F238E27FC236}">
                <a16:creationId xmlns:a16="http://schemas.microsoft.com/office/drawing/2014/main" id="{3E0F4811-4DE9-4160-93D6-E865A6C85A61}"/>
              </a:ext>
            </a:extLst>
          </p:cNvPr>
          <p:cNvSpPr/>
          <p:nvPr/>
        </p:nvSpPr>
        <p:spPr>
          <a:xfrm>
            <a:off x="6965879" y="2892732"/>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a:latin typeface="Times New Roman" pitchFamily="18" charset="0"/>
                <a:cs typeface="Times New Roman" pitchFamily="18" charset="0"/>
              </a:rPr>
              <a:t>Quick and accurate detection of flame location</a:t>
            </a:r>
          </a:p>
        </p:txBody>
      </p:sp>
      <p:cxnSp>
        <p:nvCxnSpPr>
          <p:cNvPr id="17" name="Straight Arrow Connector 16">
            <a:extLst>
              <a:ext uri="{FF2B5EF4-FFF2-40B4-BE49-F238E27FC236}">
                <a16:creationId xmlns:a16="http://schemas.microsoft.com/office/drawing/2014/main" id="{C5F98F82-0539-47ED-B841-9087CEF65020}"/>
              </a:ext>
            </a:extLst>
          </p:cNvPr>
          <p:cNvCxnSpPr>
            <a:cxnSpLocks/>
            <a:endCxn id="14" idx="1"/>
          </p:cNvCxnSpPr>
          <p:nvPr/>
        </p:nvCxnSpPr>
        <p:spPr>
          <a:xfrm flipV="1">
            <a:off x="6118313" y="2260201"/>
            <a:ext cx="847566" cy="11902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6DC88CE-4AF5-4F43-A918-5FEC547F1363}"/>
              </a:ext>
            </a:extLst>
          </p:cNvPr>
          <p:cNvCxnSpPr>
            <a:cxnSpLocks/>
            <a:endCxn id="16" idx="1"/>
          </p:cNvCxnSpPr>
          <p:nvPr/>
        </p:nvCxnSpPr>
        <p:spPr>
          <a:xfrm flipV="1">
            <a:off x="6118313" y="3308231"/>
            <a:ext cx="847566" cy="14222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9558471-8849-4780-8CA8-0561B27E3E25}"/>
              </a:ext>
            </a:extLst>
          </p:cNvPr>
          <p:cNvSpPr txBox="1"/>
          <p:nvPr/>
        </p:nvSpPr>
        <p:spPr>
          <a:xfrm>
            <a:off x="6965879" y="3940762"/>
            <a:ext cx="49335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400">
                <a:latin typeface="Times New Roman" pitchFamily="18" charset="0"/>
                <a:cs typeface="Times New Roman" pitchFamily="18" charset="0"/>
              </a:rPr>
              <a:t>Spraying water flow to the fire correctly, while keeping other areas dry</a:t>
            </a:r>
            <a:endParaRPr lang="en-US" sz="2400" dirty="0">
              <a:latin typeface="Times New Roman" pitchFamily="18" charset="0"/>
              <a:cs typeface="Times New Roman" pitchFamily="18" charset="0"/>
            </a:endParaRPr>
          </a:p>
        </p:txBody>
      </p:sp>
      <p:cxnSp>
        <p:nvCxnSpPr>
          <p:cNvPr id="26" name="Straight Arrow Connector 25">
            <a:extLst>
              <a:ext uri="{FF2B5EF4-FFF2-40B4-BE49-F238E27FC236}">
                <a16:creationId xmlns:a16="http://schemas.microsoft.com/office/drawing/2014/main" id="{33E809F5-1B0D-46E0-B07C-40196F90FAEF}"/>
              </a:ext>
            </a:extLst>
          </p:cNvPr>
          <p:cNvCxnSpPr>
            <a:cxnSpLocks/>
            <a:endCxn id="25" idx="1"/>
          </p:cNvCxnSpPr>
          <p:nvPr/>
        </p:nvCxnSpPr>
        <p:spPr>
          <a:xfrm>
            <a:off x="6118310" y="3460596"/>
            <a:ext cx="847569" cy="10803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272DC298-0E40-4665-B2D8-2BDF60AE3B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8476" y="2997785"/>
            <a:ext cx="2769834" cy="2077377"/>
          </a:xfrm>
          <a:prstGeom prst="rect">
            <a:avLst/>
          </a:prstGeom>
          <a:ln w="12700">
            <a:solidFill>
              <a:schemeClr val="tx1"/>
            </a:solidFill>
          </a:ln>
        </p:spPr>
      </p:pic>
      <p:pic>
        <p:nvPicPr>
          <p:cNvPr id="32" name="Content Placeholder 13">
            <a:extLst>
              <a:ext uri="{FF2B5EF4-FFF2-40B4-BE49-F238E27FC236}">
                <a16:creationId xmlns:a16="http://schemas.microsoft.com/office/drawing/2014/main" id="{C2D805FF-7952-4BD7-BE79-FBB6CB5857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48476" y="1524115"/>
            <a:ext cx="2769837" cy="1463527"/>
          </a:xfrm>
          <a:prstGeom prst="rect">
            <a:avLst/>
          </a:prstGeom>
          <a:ln w="12700">
            <a:solidFill>
              <a:schemeClr val="tx1"/>
            </a:solidFill>
          </a:ln>
        </p:spPr>
      </p:pic>
      <p:sp>
        <p:nvSpPr>
          <p:cNvPr id="36" name="TextBox 35"/>
          <p:cNvSpPr txBox="1"/>
          <p:nvPr/>
        </p:nvSpPr>
        <p:spPr>
          <a:xfrm>
            <a:off x="247466" y="1593169"/>
            <a:ext cx="2724333" cy="1569660"/>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Fire detection: </a:t>
            </a:r>
            <a:r>
              <a:rPr lang="en-US" sz="2400" b="1" dirty="0">
                <a:solidFill>
                  <a:srgbClr val="0070C0"/>
                </a:solidFill>
              </a:rPr>
              <a:t>Low-cost</a:t>
            </a:r>
            <a:r>
              <a:rPr lang="en-US" sz="2400" dirty="0">
                <a:solidFill>
                  <a:srgbClr val="0070C0"/>
                </a:solidFill>
              </a:rPr>
              <a:t> </a:t>
            </a:r>
            <a:r>
              <a:rPr lang="en-US" sz="2400" dirty="0" err="1">
                <a:solidFill>
                  <a:srgbClr val="0070C0"/>
                </a:solidFill>
              </a:rPr>
              <a:t>InfraRed</a:t>
            </a:r>
            <a:r>
              <a:rPr lang="en-US" sz="2400" dirty="0">
                <a:solidFill>
                  <a:srgbClr val="0070C0"/>
                </a:solidFill>
              </a:rPr>
              <a:t> Sensors</a:t>
            </a:r>
          </a:p>
        </p:txBody>
      </p:sp>
      <p:sp>
        <p:nvSpPr>
          <p:cNvPr id="38" name="TextBox 37"/>
          <p:cNvSpPr txBox="1"/>
          <p:nvPr/>
        </p:nvSpPr>
        <p:spPr>
          <a:xfrm>
            <a:off x="166296" y="3694525"/>
            <a:ext cx="3244482" cy="830997"/>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3D-printed robot arms</a:t>
            </a:r>
          </a:p>
        </p:txBody>
      </p:sp>
      <p:sp>
        <p:nvSpPr>
          <p:cNvPr id="39" name="TextBox 38"/>
          <p:cNvSpPr txBox="1"/>
          <p:nvPr/>
        </p:nvSpPr>
        <p:spPr>
          <a:xfrm>
            <a:off x="166296" y="4826626"/>
            <a:ext cx="3244482" cy="1200329"/>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ARC EM Starter kit-based algorithms &amp; controls</a:t>
            </a:r>
          </a:p>
        </p:txBody>
      </p:sp>
      <p:pic>
        <p:nvPicPr>
          <p:cNvPr id="40"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3424895" y="4762416"/>
            <a:ext cx="2269633" cy="22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8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
            </a:pPr>
            <a:r>
              <a:rPr lang="en-US" altLang="zh-TW" dirty="0"/>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Tree>
    <p:extLst>
      <p:ext uri="{BB962C8B-B14F-4D97-AF65-F5344CB8AC3E}">
        <p14:creationId xmlns:p14="http://schemas.microsoft.com/office/powerpoint/2010/main" val="8633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Processing flow</a:t>
            </a:r>
            <a:endParaRPr lang="en-US" dirty="0"/>
          </a:p>
        </p:txBody>
      </p:sp>
      <p:grpSp>
        <p:nvGrpSpPr>
          <p:cNvPr id="4" name="Group 4">
            <a:extLst>
              <a:ext uri="{FF2B5EF4-FFF2-40B4-BE49-F238E27FC236}">
                <a16:creationId xmlns:a16="http://schemas.microsoft.com/office/drawing/2014/main" id="{969B8366-E171-4B29-B09D-60063F264726}"/>
              </a:ext>
            </a:extLst>
          </p:cNvPr>
          <p:cNvGrpSpPr>
            <a:grpSpLocks noChangeAspect="1"/>
          </p:cNvGrpSpPr>
          <p:nvPr/>
        </p:nvGrpSpPr>
        <p:grpSpPr bwMode="auto">
          <a:xfrm>
            <a:off x="1525596" y="1495071"/>
            <a:ext cx="9750425" cy="4514850"/>
            <a:chOff x="1157" y="925"/>
            <a:chExt cx="6142" cy="2844"/>
          </a:xfrm>
        </p:grpSpPr>
        <p:sp>
          <p:nvSpPr>
            <p:cNvPr id="5" name="AutoShape 3">
              <a:extLst>
                <a:ext uri="{FF2B5EF4-FFF2-40B4-BE49-F238E27FC236}">
                  <a16:creationId xmlns:a16="http://schemas.microsoft.com/office/drawing/2014/main" id="{F81E080B-B3D1-4675-A3AE-9248F34AE337}"/>
                </a:ext>
              </a:extLst>
            </p:cNvPr>
            <p:cNvSpPr>
              <a:spLocks noChangeAspect="1" noChangeArrowheads="1" noTextEdit="1"/>
            </p:cNvSpPr>
            <p:nvPr/>
          </p:nvSpPr>
          <p:spPr bwMode="auto">
            <a:xfrm>
              <a:off x="1157" y="925"/>
              <a:ext cx="6142"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9F5C3F20-5A69-47C7-8563-1083EEB17D50}"/>
                </a:ext>
              </a:extLst>
            </p:cNvPr>
            <p:cNvSpPr>
              <a:spLocks noChangeArrowheads="1"/>
            </p:cNvSpPr>
            <p:nvPr/>
          </p:nvSpPr>
          <p:spPr bwMode="auto">
            <a:xfrm>
              <a:off x="3224" y="994"/>
              <a:ext cx="4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356BDD77-42FD-4721-87DE-55CD4C06397E}"/>
                </a:ext>
              </a:extLst>
            </p:cNvPr>
            <p:cNvSpPr>
              <a:spLocks noChangeArrowheads="1"/>
            </p:cNvSpPr>
            <p:nvPr/>
          </p:nvSpPr>
          <p:spPr bwMode="auto">
            <a:xfrm>
              <a:off x="1898" y="1544"/>
              <a:ext cx="304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IR camera send pixel array to EMSK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B652F50-2486-4356-B8C1-CDE274686286}"/>
                </a:ext>
              </a:extLst>
            </p:cNvPr>
            <p:cNvSpPr>
              <a:spLocks noChangeArrowheads="1"/>
            </p:cNvSpPr>
            <p:nvPr/>
          </p:nvSpPr>
          <p:spPr bwMode="auto">
            <a:xfrm>
              <a:off x="1354" y="2311"/>
              <a:ext cx="433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EMSK calculates the distance to the heat source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726A9AC0-CA08-4998-B7E9-077C7E51C2F0}"/>
                </a:ext>
              </a:extLst>
            </p:cNvPr>
            <p:cNvSpPr>
              <a:spLocks noChangeArrowheads="1"/>
            </p:cNvSpPr>
            <p:nvPr/>
          </p:nvSpPr>
          <p:spPr bwMode="auto">
            <a:xfrm>
              <a:off x="2305" y="2547"/>
              <a:ext cx="236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determines "IS IT A FIRE?”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Freeform 9">
              <a:extLst>
                <a:ext uri="{FF2B5EF4-FFF2-40B4-BE49-F238E27FC236}">
                  <a16:creationId xmlns:a16="http://schemas.microsoft.com/office/drawing/2014/main" id="{B9D8E7F4-9EC0-4EF9-9244-3ABF416643BA}"/>
                </a:ext>
              </a:extLst>
            </p:cNvPr>
            <p:cNvSpPr>
              <a:spLocks noEditPoints="1"/>
            </p:cNvSpPr>
            <p:nvPr/>
          </p:nvSpPr>
          <p:spPr bwMode="auto">
            <a:xfrm>
              <a:off x="3365" y="1252"/>
              <a:ext cx="80" cy="240"/>
            </a:xfrm>
            <a:custGeom>
              <a:avLst/>
              <a:gdLst>
                <a:gd name="T0" fmla="*/ 146 w 261"/>
                <a:gd name="T1" fmla="*/ 0 h 783"/>
                <a:gd name="T2" fmla="*/ 146 w 261"/>
                <a:gd name="T3" fmla="*/ 751 h 783"/>
                <a:gd name="T4" fmla="*/ 114 w 261"/>
                <a:gd name="T5" fmla="*/ 751 h 783"/>
                <a:gd name="T6" fmla="*/ 114 w 261"/>
                <a:gd name="T7" fmla="*/ 0 h 783"/>
                <a:gd name="T8" fmla="*/ 146 w 261"/>
                <a:gd name="T9" fmla="*/ 0 h 783"/>
                <a:gd name="T10" fmla="*/ 256 w 261"/>
                <a:gd name="T11" fmla="*/ 567 h 783"/>
                <a:gd name="T12" fmla="*/ 130 w 261"/>
                <a:gd name="T13" fmla="*/ 783 h 783"/>
                <a:gd name="T14" fmla="*/ 5 w 261"/>
                <a:gd name="T15" fmla="*/ 567 h 783"/>
                <a:gd name="T16" fmla="*/ 10 w 261"/>
                <a:gd name="T17" fmla="*/ 545 h 783"/>
                <a:gd name="T18" fmla="*/ 32 w 261"/>
                <a:gd name="T19" fmla="*/ 551 h 783"/>
                <a:gd name="T20" fmla="*/ 144 w 261"/>
                <a:gd name="T21" fmla="*/ 743 h 783"/>
                <a:gd name="T22" fmla="*/ 117 w 261"/>
                <a:gd name="T23" fmla="*/ 743 h 783"/>
                <a:gd name="T24" fmla="*/ 229 w 261"/>
                <a:gd name="T25" fmla="*/ 551 h 783"/>
                <a:gd name="T26" fmla="*/ 251 w 261"/>
                <a:gd name="T27" fmla="*/ 545 h 783"/>
                <a:gd name="T28" fmla="*/ 256 w 261"/>
                <a:gd name="T29" fmla="*/ 567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783">
                  <a:moveTo>
                    <a:pt x="146" y="0"/>
                  </a:moveTo>
                  <a:lnTo>
                    <a:pt x="146" y="751"/>
                  </a:lnTo>
                  <a:lnTo>
                    <a:pt x="114" y="751"/>
                  </a:lnTo>
                  <a:lnTo>
                    <a:pt x="114" y="0"/>
                  </a:lnTo>
                  <a:lnTo>
                    <a:pt x="146" y="0"/>
                  </a:lnTo>
                  <a:close/>
                  <a:moveTo>
                    <a:pt x="256" y="567"/>
                  </a:moveTo>
                  <a:lnTo>
                    <a:pt x="130" y="783"/>
                  </a:lnTo>
                  <a:lnTo>
                    <a:pt x="5" y="567"/>
                  </a:lnTo>
                  <a:cubicBezTo>
                    <a:pt x="0" y="559"/>
                    <a:pt x="3" y="550"/>
                    <a:pt x="10" y="545"/>
                  </a:cubicBezTo>
                  <a:cubicBezTo>
                    <a:pt x="18" y="541"/>
                    <a:pt x="28" y="543"/>
                    <a:pt x="32" y="551"/>
                  </a:cubicBezTo>
                  <a:lnTo>
                    <a:pt x="144" y="743"/>
                  </a:lnTo>
                  <a:lnTo>
                    <a:pt x="117" y="743"/>
                  </a:lnTo>
                  <a:lnTo>
                    <a:pt x="229" y="551"/>
                  </a:lnTo>
                  <a:cubicBezTo>
                    <a:pt x="233" y="543"/>
                    <a:pt x="243" y="541"/>
                    <a:pt x="251" y="545"/>
                  </a:cubicBezTo>
                  <a:cubicBezTo>
                    <a:pt x="258" y="550"/>
                    <a:pt x="261" y="559"/>
                    <a:pt x="256" y="567"/>
                  </a:cubicBez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D9801361-FFBB-4437-AC9F-F52350EBFF74}"/>
                </a:ext>
              </a:extLst>
            </p:cNvPr>
            <p:cNvSpPr>
              <a:spLocks noEditPoints="1"/>
            </p:cNvSpPr>
            <p:nvPr/>
          </p:nvSpPr>
          <p:spPr bwMode="auto">
            <a:xfrm>
              <a:off x="3365" y="1802"/>
              <a:ext cx="80" cy="458"/>
            </a:xfrm>
            <a:custGeom>
              <a:avLst/>
              <a:gdLst>
                <a:gd name="T0" fmla="*/ 114 w 261"/>
                <a:gd name="T1" fmla="*/ 0 h 1491"/>
                <a:gd name="T2" fmla="*/ 114 w 261"/>
                <a:gd name="T3" fmla="*/ 1459 h 1491"/>
                <a:gd name="T4" fmla="*/ 146 w 261"/>
                <a:gd name="T5" fmla="*/ 1459 h 1491"/>
                <a:gd name="T6" fmla="*/ 146 w 261"/>
                <a:gd name="T7" fmla="*/ 0 h 1491"/>
                <a:gd name="T8" fmla="*/ 114 w 261"/>
                <a:gd name="T9" fmla="*/ 0 h 1491"/>
                <a:gd name="T10" fmla="*/ 5 w 261"/>
                <a:gd name="T11" fmla="*/ 1275 h 1491"/>
                <a:gd name="T12" fmla="*/ 130 w 261"/>
                <a:gd name="T13" fmla="*/ 1491 h 1491"/>
                <a:gd name="T14" fmla="*/ 256 w 261"/>
                <a:gd name="T15" fmla="*/ 1275 h 1491"/>
                <a:gd name="T16" fmla="*/ 251 w 261"/>
                <a:gd name="T17" fmla="*/ 1254 h 1491"/>
                <a:gd name="T18" fmla="*/ 229 w 261"/>
                <a:gd name="T19" fmla="*/ 1259 h 1491"/>
                <a:gd name="T20" fmla="*/ 117 w 261"/>
                <a:gd name="T21" fmla="*/ 1451 h 1491"/>
                <a:gd name="T22" fmla="*/ 144 w 261"/>
                <a:gd name="T23" fmla="*/ 1451 h 1491"/>
                <a:gd name="T24" fmla="*/ 32 w 261"/>
                <a:gd name="T25" fmla="*/ 1259 h 1491"/>
                <a:gd name="T26" fmla="*/ 10 w 261"/>
                <a:gd name="T27" fmla="*/ 1254 h 1491"/>
                <a:gd name="T28" fmla="*/ 5 w 261"/>
                <a:gd name="T29" fmla="*/ 127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491">
                  <a:moveTo>
                    <a:pt x="114" y="0"/>
                  </a:moveTo>
                  <a:lnTo>
                    <a:pt x="114" y="1459"/>
                  </a:lnTo>
                  <a:lnTo>
                    <a:pt x="146" y="1459"/>
                  </a:lnTo>
                  <a:lnTo>
                    <a:pt x="146" y="0"/>
                  </a:lnTo>
                  <a:lnTo>
                    <a:pt x="114" y="0"/>
                  </a:lnTo>
                  <a:close/>
                  <a:moveTo>
                    <a:pt x="5" y="1275"/>
                  </a:moveTo>
                  <a:lnTo>
                    <a:pt x="130" y="1491"/>
                  </a:lnTo>
                  <a:lnTo>
                    <a:pt x="256" y="1275"/>
                  </a:lnTo>
                  <a:cubicBezTo>
                    <a:pt x="261" y="1268"/>
                    <a:pt x="258" y="1258"/>
                    <a:pt x="251" y="1254"/>
                  </a:cubicBezTo>
                  <a:cubicBezTo>
                    <a:pt x="243" y="1249"/>
                    <a:pt x="233" y="1252"/>
                    <a:pt x="229" y="1259"/>
                  </a:cubicBezTo>
                  <a:lnTo>
                    <a:pt x="117" y="1451"/>
                  </a:lnTo>
                  <a:lnTo>
                    <a:pt x="144" y="1451"/>
                  </a:lnTo>
                  <a:lnTo>
                    <a:pt x="32" y="1259"/>
                  </a:lnTo>
                  <a:cubicBezTo>
                    <a:pt x="28" y="1252"/>
                    <a:pt x="18" y="1249"/>
                    <a:pt x="10" y="1254"/>
                  </a:cubicBezTo>
                  <a:cubicBezTo>
                    <a:pt x="3" y="1258"/>
                    <a:pt x="0" y="1268"/>
                    <a:pt x="5" y="1275"/>
                  </a:cubicBez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B4EA0745-BE43-4E80-98FC-05CB0C0F4EBE}"/>
                </a:ext>
              </a:extLst>
            </p:cNvPr>
            <p:cNvSpPr>
              <a:spLocks noEditPoints="1"/>
            </p:cNvSpPr>
            <p:nvPr/>
          </p:nvSpPr>
          <p:spPr bwMode="auto">
            <a:xfrm>
              <a:off x="3365" y="2804"/>
              <a:ext cx="80" cy="569"/>
            </a:xfrm>
            <a:custGeom>
              <a:avLst/>
              <a:gdLst>
                <a:gd name="T0" fmla="*/ 146 w 261"/>
                <a:gd name="T1" fmla="*/ 0 h 1854"/>
                <a:gd name="T2" fmla="*/ 146 w 261"/>
                <a:gd name="T3" fmla="*/ 1822 h 1854"/>
                <a:gd name="T4" fmla="*/ 114 w 261"/>
                <a:gd name="T5" fmla="*/ 1822 h 1854"/>
                <a:gd name="T6" fmla="*/ 114 w 261"/>
                <a:gd name="T7" fmla="*/ 0 h 1854"/>
                <a:gd name="T8" fmla="*/ 146 w 261"/>
                <a:gd name="T9" fmla="*/ 0 h 1854"/>
                <a:gd name="T10" fmla="*/ 256 w 261"/>
                <a:gd name="T11" fmla="*/ 1638 h 1854"/>
                <a:gd name="T12" fmla="*/ 130 w 261"/>
                <a:gd name="T13" fmla="*/ 1854 h 1854"/>
                <a:gd name="T14" fmla="*/ 5 w 261"/>
                <a:gd name="T15" fmla="*/ 1638 h 1854"/>
                <a:gd name="T16" fmla="*/ 10 w 261"/>
                <a:gd name="T17" fmla="*/ 1616 h 1854"/>
                <a:gd name="T18" fmla="*/ 32 w 261"/>
                <a:gd name="T19" fmla="*/ 1622 h 1854"/>
                <a:gd name="T20" fmla="*/ 144 w 261"/>
                <a:gd name="T21" fmla="*/ 1814 h 1854"/>
                <a:gd name="T22" fmla="*/ 117 w 261"/>
                <a:gd name="T23" fmla="*/ 1814 h 1854"/>
                <a:gd name="T24" fmla="*/ 229 w 261"/>
                <a:gd name="T25" fmla="*/ 1622 h 1854"/>
                <a:gd name="T26" fmla="*/ 251 w 261"/>
                <a:gd name="T27" fmla="*/ 1616 h 1854"/>
                <a:gd name="T28" fmla="*/ 256 w 261"/>
                <a:gd name="T29" fmla="*/ 163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854">
                  <a:moveTo>
                    <a:pt x="146" y="0"/>
                  </a:moveTo>
                  <a:lnTo>
                    <a:pt x="146" y="1822"/>
                  </a:lnTo>
                  <a:lnTo>
                    <a:pt x="114" y="1822"/>
                  </a:lnTo>
                  <a:lnTo>
                    <a:pt x="114" y="0"/>
                  </a:lnTo>
                  <a:lnTo>
                    <a:pt x="146" y="0"/>
                  </a:lnTo>
                  <a:close/>
                  <a:moveTo>
                    <a:pt x="256" y="1638"/>
                  </a:moveTo>
                  <a:lnTo>
                    <a:pt x="130" y="1854"/>
                  </a:lnTo>
                  <a:lnTo>
                    <a:pt x="5" y="1638"/>
                  </a:lnTo>
                  <a:cubicBezTo>
                    <a:pt x="0" y="1630"/>
                    <a:pt x="3" y="1621"/>
                    <a:pt x="10" y="1616"/>
                  </a:cubicBezTo>
                  <a:cubicBezTo>
                    <a:pt x="18" y="1612"/>
                    <a:pt x="28" y="1614"/>
                    <a:pt x="32" y="1622"/>
                  </a:cubicBezTo>
                  <a:lnTo>
                    <a:pt x="144" y="1814"/>
                  </a:lnTo>
                  <a:lnTo>
                    <a:pt x="117" y="1814"/>
                  </a:lnTo>
                  <a:lnTo>
                    <a:pt x="229" y="1622"/>
                  </a:lnTo>
                  <a:cubicBezTo>
                    <a:pt x="233" y="1614"/>
                    <a:pt x="243" y="1612"/>
                    <a:pt x="251" y="1616"/>
                  </a:cubicBezTo>
                  <a:cubicBezTo>
                    <a:pt x="258" y="1621"/>
                    <a:pt x="261" y="1630"/>
                    <a:pt x="256" y="1638"/>
                  </a:cubicBez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757E0448-93D6-4D41-8A41-70DDFD8DF086}"/>
                </a:ext>
              </a:extLst>
            </p:cNvPr>
            <p:cNvSpPr>
              <a:spLocks noChangeArrowheads="1"/>
            </p:cNvSpPr>
            <p:nvPr/>
          </p:nvSpPr>
          <p:spPr bwMode="auto">
            <a:xfrm>
              <a:off x="3567" y="2972"/>
              <a:ext cx="4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YES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8145098C-0E79-460D-9868-85CDD58CD3DA}"/>
                </a:ext>
              </a:extLst>
            </p:cNvPr>
            <p:cNvSpPr>
              <a:spLocks noChangeArrowheads="1"/>
            </p:cNvSpPr>
            <p:nvPr/>
          </p:nvSpPr>
          <p:spPr bwMode="auto">
            <a:xfrm>
              <a:off x="1278" y="3429"/>
              <a:ext cx="79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The two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FDC3C1C0-BB70-4CEA-B720-DC3F80FBFFE1}"/>
                </a:ext>
              </a:extLst>
            </p:cNvPr>
            <p:cNvSpPr>
              <a:spLocks noChangeArrowheads="1"/>
            </p:cNvSpPr>
            <p:nvPr/>
          </p:nvSpPr>
          <p:spPr bwMode="auto">
            <a:xfrm>
              <a:off x="1974" y="3429"/>
              <a:ext cx="374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axis robot arm sprays water to put out the fire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Freeform 15">
              <a:extLst>
                <a:ext uri="{FF2B5EF4-FFF2-40B4-BE49-F238E27FC236}">
                  <a16:creationId xmlns:a16="http://schemas.microsoft.com/office/drawing/2014/main" id="{99150747-0C6C-4A61-BF7F-F87E0DF93F79}"/>
                </a:ext>
              </a:extLst>
            </p:cNvPr>
            <p:cNvSpPr>
              <a:spLocks noEditPoints="1"/>
            </p:cNvSpPr>
            <p:nvPr/>
          </p:nvSpPr>
          <p:spPr bwMode="auto">
            <a:xfrm>
              <a:off x="5566" y="2558"/>
              <a:ext cx="593" cy="59"/>
            </a:xfrm>
            <a:custGeom>
              <a:avLst/>
              <a:gdLst>
                <a:gd name="T0" fmla="*/ 0 w 593"/>
                <a:gd name="T1" fmla="*/ 25 h 59"/>
                <a:gd name="T2" fmla="*/ 544 w 593"/>
                <a:gd name="T3" fmla="*/ 25 h 59"/>
                <a:gd name="T4" fmla="*/ 544 w 593"/>
                <a:gd name="T5" fmla="*/ 35 h 59"/>
                <a:gd name="T6" fmla="*/ 0 w 593"/>
                <a:gd name="T7" fmla="*/ 35 h 59"/>
                <a:gd name="T8" fmla="*/ 0 w 593"/>
                <a:gd name="T9" fmla="*/ 25 h 59"/>
                <a:gd name="T10" fmla="*/ 535 w 593"/>
                <a:gd name="T11" fmla="*/ 0 h 59"/>
                <a:gd name="T12" fmla="*/ 593 w 593"/>
                <a:gd name="T13" fmla="*/ 30 h 59"/>
                <a:gd name="T14" fmla="*/ 535 w 593"/>
                <a:gd name="T15" fmla="*/ 59 h 59"/>
                <a:gd name="T16" fmla="*/ 535 w 593"/>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59">
                  <a:moveTo>
                    <a:pt x="0" y="25"/>
                  </a:moveTo>
                  <a:lnTo>
                    <a:pt x="544" y="25"/>
                  </a:lnTo>
                  <a:lnTo>
                    <a:pt x="544" y="35"/>
                  </a:lnTo>
                  <a:lnTo>
                    <a:pt x="0" y="35"/>
                  </a:lnTo>
                  <a:lnTo>
                    <a:pt x="0" y="25"/>
                  </a:lnTo>
                  <a:close/>
                  <a:moveTo>
                    <a:pt x="535" y="0"/>
                  </a:moveTo>
                  <a:lnTo>
                    <a:pt x="593" y="30"/>
                  </a:lnTo>
                  <a:lnTo>
                    <a:pt x="535" y="59"/>
                  </a:lnTo>
                  <a:lnTo>
                    <a:pt x="535" y="0"/>
                  </a:ln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D57B8A65-D44E-4783-859D-9167D937828F}"/>
                </a:ext>
              </a:extLst>
            </p:cNvPr>
            <p:cNvSpPr>
              <a:spLocks noEditPoints="1"/>
            </p:cNvSpPr>
            <p:nvPr/>
          </p:nvSpPr>
          <p:spPr bwMode="auto">
            <a:xfrm>
              <a:off x="6130" y="1664"/>
              <a:ext cx="59" cy="927"/>
            </a:xfrm>
            <a:custGeom>
              <a:avLst/>
              <a:gdLst>
                <a:gd name="T0" fmla="*/ 34 w 59"/>
                <a:gd name="T1" fmla="*/ 927 h 927"/>
                <a:gd name="T2" fmla="*/ 34 w 59"/>
                <a:gd name="T3" fmla="*/ 49 h 927"/>
                <a:gd name="T4" fmla="*/ 25 w 59"/>
                <a:gd name="T5" fmla="*/ 49 h 927"/>
                <a:gd name="T6" fmla="*/ 25 w 59"/>
                <a:gd name="T7" fmla="*/ 927 h 927"/>
                <a:gd name="T8" fmla="*/ 34 w 59"/>
                <a:gd name="T9" fmla="*/ 927 h 927"/>
                <a:gd name="T10" fmla="*/ 59 w 59"/>
                <a:gd name="T11" fmla="*/ 59 h 927"/>
                <a:gd name="T12" fmla="*/ 29 w 59"/>
                <a:gd name="T13" fmla="*/ 0 h 927"/>
                <a:gd name="T14" fmla="*/ 0 w 59"/>
                <a:gd name="T15" fmla="*/ 59 h 927"/>
                <a:gd name="T16" fmla="*/ 59 w 59"/>
                <a:gd name="T17" fmla="*/ 59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927">
                  <a:moveTo>
                    <a:pt x="34" y="927"/>
                  </a:moveTo>
                  <a:lnTo>
                    <a:pt x="34" y="49"/>
                  </a:lnTo>
                  <a:lnTo>
                    <a:pt x="25" y="49"/>
                  </a:lnTo>
                  <a:lnTo>
                    <a:pt x="25" y="927"/>
                  </a:lnTo>
                  <a:lnTo>
                    <a:pt x="34" y="927"/>
                  </a:lnTo>
                  <a:close/>
                  <a:moveTo>
                    <a:pt x="59" y="59"/>
                  </a:moveTo>
                  <a:lnTo>
                    <a:pt x="29" y="0"/>
                  </a:lnTo>
                  <a:lnTo>
                    <a:pt x="0" y="59"/>
                  </a:lnTo>
                  <a:lnTo>
                    <a:pt x="59" y="59"/>
                  </a:ln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id="{2FA92275-C535-46A0-AC88-F4DDE414E5F5}"/>
                </a:ext>
              </a:extLst>
            </p:cNvPr>
            <p:cNvSpPr>
              <a:spLocks noEditPoints="1"/>
            </p:cNvSpPr>
            <p:nvPr/>
          </p:nvSpPr>
          <p:spPr bwMode="auto">
            <a:xfrm>
              <a:off x="5081" y="1635"/>
              <a:ext cx="1078" cy="59"/>
            </a:xfrm>
            <a:custGeom>
              <a:avLst/>
              <a:gdLst>
                <a:gd name="T0" fmla="*/ 1078 w 1078"/>
                <a:gd name="T1" fmla="*/ 24 h 59"/>
                <a:gd name="T2" fmla="*/ 49 w 1078"/>
                <a:gd name="T3" fmla="*/ 24 h 59"/>
                <a:gd name="T4" fmla="*/ 49 w 1078"/>
                <a:gd name="T5" fmla="*/ 34 h 59"/>
                <a:gd name="T6" fmla="*/ 1078 w 1078"/>
                <a:gd name="T7" fmla="*/ 34 h 59"/>
                <a:gd name="T8" fmla="*/ 1078 w 1078"/>
                <a:gd name="T9" fmla="*/ 24 h 59"/>
                <a:gd name="T10" fmla="*/ 59 w 1078"/>
                <a:gd name="T11" fmla="*/ 0 h 59"/>
                <a:gd name="T12" fmla="*/ 0 w 1078"/>
                <a:gd name="T13" fmla="*/ 29 h 59"/>
                <a:gd name="T14" fmla="*/ 59 w 1078"/>
                <a:gd name="T15" fmla="*/ 59 h 59"/>
                <a:gd name="T16" fmla="*/ 59 w 1078"/>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8" h="59">
                  <a:moveTo>
                    <a:pt x="1078" y="24"/>
                  </a:moveTo>
                  <a:lnTo>
                    <a:pt x="49" y="24"/>
                  </a:lnTo>
                  <a:lnTo>
                    <a:pt x="49" y="34"/>
                  </a:lnTo>
                  <a:lnTo>
                    <a:pt x="1078" y="34"/>
                  </a:lnTo>
                  <a:lnTo>
                    <a:pt x="1078" y="24"/>
                  </a:lnTo>
                  <a:close/>
                  <a:moveTo>
                    <a:pt x="59" y="0"/>
                  </a:moveTo>
                  <a:lnTo>
                    <a:pt x="0" y="29"/>
                  </a:lnTo>
                  <a:lnTo>
                    <a:pt x="59" y="59"/>
                  </a:lnTo>
                  <a:lnTo>
                    <a:pt x="59" y="0"/>
                  </a:lnTo>
                  <a:close/>
                </a:path>
              </a:pathLst>
            </a:custGeom>
            <a:solidFill>
              <a:srgbClr val="4D2382"/>
            </a:solidFill>
            <a:ln w="0" cap="flat">
              <a:solidFill>
                <a:srgbClr val="4D238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FFC5142-96B3-42E4-8989-4AECB40681DD}"/>
                </a:ext>
              </a:extLst>
            </p:cNvPr>
            <p:cNvSpPr>
              <a:spLocks noChangeArrowheads="1"/>
            </p:cNvSpPr>
            <p:nvPr/>
          </p:nvSpPr>
          <p:spPr bwMode="auto">
            <a:xfrm>
              <a:off x="6277" y="2002"/>
              <a:ext cx="36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rgbClr val="000000"/>
                  </a:solidFill>
                  <a:effectLst/>
                  <a:latin typeface="Times New Roman" panose="02020603050405020304" pitchFamily="18" charset="0"/>
                </a:rPr>
                <a:t>NO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64739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79.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2064</TotalTime>
  <Words>687</Words>
  <Application>Microsoft Office PowerPoint</Application>
  <PresentationFormat>Widescreen</PresentationFormat>
  <Paragraphs>144</Paragraphs>
  <Slides>19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微软雅黑</vt:lpstr>
      <vt:lpstr>Arial</vt:lpstr>
      <vt:lpstr>Calibri</vt:lpstr>
      <vt:lpstr>Cambria Math</vt:lpstr>
      <vt:lpstr>Symbol</vt:lpstr>
      <vt:lpstr>Times New Roman</vt:lpstr>
      <vt:lpstr>Wingdings</vt:lpstr>
      <vt:lpstr>Default Theme</vt:lpstr>
      <vt:lpstr>PowerPoint Presentation</vt:lpstr>
      <vt:lpstr>SMART FIREFIGHTER</vt:lpstr>
      <vt:lpstr>Agenda</vt:lpstr>
      <vt:lpstr>Agenda</vt:lpstr>
      <vt:lpstr>Motivation</vt:lpstr>
      <vt:lpstr>Motivation (cont.)</vt:lpstr>
      <vt:lpstr>Our objective: low-cost smart fire fighter</vt:lpstr>
      <vt:lpstr>Agenda</vt:lpstr>
      <vt:lpstr>Processing flow</vt:lpstr>
      <vt:lpstr>System components</vt:lpstr>
      <vt:lpstr>Flame Detection</vt:lpstr>
      <vt:lpstr>3D-printed robot hand for spraying water</vt:lpstr>
      <vt:lpstr>ARC EM Starter Kit connections</vt:lpstr>
      <vt:lpstr>Agenda</vt:lpstr>
      <vt:lpstr>Demonstration setup</vt:lpstr>
      <vt:lpstr>Candle flame visualization using a single sensor</vt:lpstr>
      <vt:lpstr>Agenda</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Ninh Dang</cp:lastModifiedBy>
  <cp:revision>145</cp:revision>
  <dcterms:created xsi:type="dcterms:W3CDTF">2019-01-25T03:03:34Z</dcterms:created>
  <dcterms:modified xsi:type="dcterms:W3CDTF">2019-09-11T08:54:20Z</dcterms:modified>
</cp:coreProperties>
</file>